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7" r:id="rId4"/>
    <p:sldId id="271" r:id="rId5"/>
    <p:sldId id="268" r:id="rId6"/>
    <p:sldId id="269" r:id="rId7"/>
    <p:sldId id="275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7" d="100"/>
          <a:sy n="117" d="100"/>
        </p:scale>
        <p:origin x="-147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00000" y="892479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Senzory pro EZS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5068" y="5269307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Střední odborná škola Litovel, Komenského 677</a:t>
            </a:r>
          </a:p>
          <a:p>
            <a:pPr lvl="0"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III/2-12-12_Snímače induktivní se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spínacím výstupem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Senzory pro EZS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10.03.2013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8581" y="260648"/>
            <a:ext cx="1713426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391183" y="6165304"/>
            <a:ext cx="520824" cy="36154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47765" y="1340768"/>
            <a:ext cx="7697045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Induktivní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přibližovací přepínač. Jedná se o induktivní snímač (čidlo) reagující na blízkost kovového předmětu.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747765" y="512118"/>
            <a:ext cx="769704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  <a:latin typeface="Times New Roman"/>
                <a:ea typeface="Times New Roman"/>
              </a:rPr>
              <a:t>Snímače se </a:t>
            </a:r>
            <a:r>
              <a:rPr lang="cs-CZ" sz="2400" b="1" dirty="0">
                <a:solidFill>
                  <a:srgbClr val="0070C0"/>
                </a:solidFill>
                <a:latin typeface="Times New Roman"/>
                <a:ea typeface="Times New Roman"/>
              </a:rPr>
              <a:t>spínacím výstupem.</a:t>
            </a: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391183" y="6165304"/>
            <a:ext cx="520824" cy="36154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385" y="2420888"/>
            <a:ext cx="4465569" cy="2592288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5739024" y="2852936"/>
            <a:ext cx="272068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solidFill>
                  <a:prstClr val="black"/>
                </a:solidFill>
                <a:latin typeface="Times New Roman"/>
                <a:ea typeface="Times New Roman"/>
              </a:rPr>
              <a:t>Indukční snímač slouží pro vyhodnocování přítomnosti kovového materiálu. </a:t>
            </a:r>
          </a:p>
        </p:txBody>
      </p:sp>
    </p:spTree>
    <p:extLst>
      <p:ext uri="{BB962C8B-B14F-4D97-AF65-F5344CB8AC3E}">
        <p14:creationId xmlns:p14="http://schemas.microsoft.com/office/powerpoint/2010/main" val="1654637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404664"/>
            <a:ext cx="784887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prstClr val="black"/>
                </a:solidFill>
                <a:latin typeface="Times New Roman"/>
                <a:ea typeface="Times New Roman"/>
              </a:rPr>
              <a:t>Snímač </a:t>
            </a:r>
            <a:r>
              <a:rPr lang="cs-CZ" sz="2400" dirty="0">
                <a:solidFill>
                  <a:prstClr val="black"/>
                </a:solidFill>
                <a:latin typeface="Times New Roman"/>
                <a:ea typeface="Times New Roman"/>
              </a:rPr>
              <a:t>lze použít jako bezdotykový koncový spínač na strojích, automatických linkách apod. Je možné ho použít v prostředí prašném i venkovním. Snímač je určen pro zapojení do stejnosměrných obvodů s rozsahem napájecího napětí 10-30V (u vybraných typů 10-60V), nebo obvodů střídavých v rozsazích 22-250V nebo 180-250V.</a:t>
            </a: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8391183" y="6165304"/>
            <a:ext cx="520824" cy="36154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81681" y="5013176"/>
            <a:ext cx="7737494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Základ snímače tvoří oscilátor pracující na principu změny činitele jakosti jádra Q při přiblížení kovového materiálu. </a:t>
            </a: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901698"/>
            <a:ext cx="4320480" cy="18922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Šipka dolů 3"/>
          <p:cNvSpPr/>
          <p:nvPr/>
        </p:nvSpPr>
        <p:spPr>
          <a:xfrm rot="5400000">
            <a:off x="5868144" y="3068960"/>
            <a:ext cx="432048" cy="6480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5233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41318" y="476672"/>
            <a:ext cx="7697045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/>
                <a:ea typeface="Times New Roman"/>
              </a:rPr>
              <a:t>Snímač </a:t>
            </a:r>
            <a:r>
              <a:rPr lang="cs-CZ" sz="2400" dirty="0">
                <a:latin typeface="Times New Roman"/>
                <a:ea typeface="Times New Roman"/>
              </a:rPr>
              <a:t>obsahuje </a:t>
            </a:r>
            <a:r>
              <a:rPr lang="cs-CZ" sz="2400" dirty="0" smtClean="0">
                <a:latin typeface="Times New Roman"/>
                <a:ea typeface="Times New Roman"/>
              </a:rPr>
              <a:t>LC-oscilátor, který </a:t>
            </a:r>
            <a:r>
              <a:rPr lang="cs-CZ" sz="2400" dirty="0">
                <a:latin typeface="Times New Roman"/>
                <a:ea typeface="Times New Roman"/>
              </a:rPr>
              <a:t>napájí přes zesilovač cívku s železným jádrem. Magnetický tok cívky se uzavírá vně cívky vzduchem a může být ovlivněn přiblížením kovového předmětu, který rozladí rezonanci oscilátoru a jeho výstupní napětí po utlumení klesne. </a:t>
            </a: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8391183" y="6165304"/>
            <a:ext cx="520824" cy="36154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750396" y="4964975"/>
            <a:ext cx="7697047" cy="120032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Klesne-li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hodnota napětí oscilátoru pod prahovou úroveň přepínače, přepínač přepne a po zesílení se na výstupu snímače objeví jiný signál.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0396" y="2492896"/>
            <a:ext cx="4037628" cy="2452765"/>
          </a:xfrm>
          <a:prstGeom prst="rect">
            <a:avLst/>
          </a:prstGeom>
        </p:spPr>
      </p:pic>
      <p:sp>
        <p:nvSpPr>
          <p:cNvPr id="7" name="Šipka dolů 6"/>
          <p:cNvSpPr/>
          <p:nvPr/>
        </p:nvSpPr>
        <p:spPr>
          <a:xfrm rot="5400000">
            <a:off x="6138174" y="2438890"/>
            <a:ext cx="432048" cy="61206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2334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8391183" y="6165304"/>
            <a:ext cx="520824" cy="36154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852981" y="5076557"/>
            <a:ext cx="7630272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Induktivní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přibližovací přepínače indikují blízkost všech kovových předmětů dostatečné velikosti.</a:t>
            </a:r>
          </a:p>
        </p:txBody>
      </p:sp>
      <p:sp>
        <p:nvSpPr>
          <p:cNvPr id="9" name="Obdélník 8"/>
          <p:cNvSpPr/>
          <p:nvPr/>
        </p:nvSpPr>
        <p:spPr>
          <a:xfrm>
            <a:off x="775638" y="309813"/>
            <a:ext cx="7707615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latin typeface="Times New Roman"/>
                <a:ea typeface="Times New Roman"/>
              </a:rPr>
              <a:t>Vysazení kmitů oscilátoru vyhodnotí prahový detektor, který řídí klopný obvod ovládající výkonový koncový stupeň. Odstraněním kovového materiálu z aktivní spínací zóny oscilátor obnoví kmitání. Podle toho o jaký druh spínače jde, </a:t>
            </a:r>
            <a:r>
              <a:rPr lang="cs-CZ" sz="2400" dirty="0">
                <a:solidFill>
                  <a:srgbClr val="FF0000"/>
                </a:solidFill>
                <a:latin typeface="Times New Roman"/>
                <a:ea typeface="Times New Roman"/>
              </a:rPr>
              <a:t>spínací nebo rozpínací</a:t>
            </a:r>
            <a:r>
              <a:rPr lang="cs-CZ" sz="2400" dirty="0">
                <a:latin typeface="Times New Roman"/>
                <a:ea typeface="Times New Roman"/>
              </a:rPr>
              <a:t>, se </a:t>
            </a:r>
            <a:r>
              <a:rPr lang="cs-CZ" sz="2400" dirty="0">
                <a:solidFill>
                  <a:srgbClr val="FF0000"/>
                </a:solidFill>
                <a:latin typeface="Times New Roman"/>
                <a:ea typeface="Times New Roman"/>
              </a:rPr>
              <a:t>výstup spojí nebo rozpojí </a:t>
            </a:r>
            <a:r>
              <a:rPr lang="cs-CZ" sz="2400" dirty="0">
                <a:latin typeface="Times New Roman"/>
                <a:ea typeface="Times New Roman"/>
              </a:rPr>
              <a:t>při přiblížení kovového materiálu do aktivní zóny snímače.</a:t>
            </a: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638" y="2780928"/>
            <a:ext cx="7707615" cy="1830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4666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39952" y="1340768"/>
            <a:ext cx="770485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latin typeface="Times New Roman"/>
                <a:ea typeface="Times New Roman"/>
              </a:rPr>
              <a:t>Jaké </a:t>
            </a:r>
            <a:r>
              <a:rPr lang="cs-CZ" sz="2400" dirty="0">
                <a:latin typeface="Times New Roman"/>
                <a:ea typeface="Times New Roman"/>
              </a:rPr>
              <a:t>materiály jsou </a:t>
            </a:r>
            <a:r>
              <a:rPr lang="cs-CZ" sz="2400" dirty="0" smtClean="0">
                <a:latin typeface="Times New Roman"/>
                <a:ea typeface="Times New Roman"/>
              </a:rPr>
              <a:t>indikovány induktivním </a:t>
            </a:r>
            <a:r>
              <a:rPr lang="cs-CZ" sz="2400" dirty="0">
                <a:latin typeface="Times New Roman"/>
                <a:ea typeface="Times New Roman"/>
              </a:rPr>
              <a:t>přibližovacím přepínačem</a:t>
            </a:r>
            <a:r>
              <a:rPr lang="cs-CZ" sz="2400" dirty="0" smtClean="0">
                <a:latin typeface="Times New Roman"/>
                <a:ea typeface="Times New Roman"/>
              </a:rPr>
              <a:t>?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 smtClean="0">
              <a:latin typeface="Times New Roman"/>
              <a:ea typeface="Times New Roman"/>
            </a:endParaRPr>
          </a:p>
          <a:p>
            <a:pPr marL="457200" indent="-457200">
              <a:buFont typeface="+mj-lt"/>
              <a:buAutoNum type="arabicPeriod"/>
            </a:pPr>
            <a:endParaRPr lang="cs-CZ" sz="2400" dirty="0">
              <a:latin typeface="Times New Roman"/>
              <a:ea typeface="Times New Roman"/>
            </a:endParaRPr>
          </a:p>
          <a:p>
            <a:pPr marL="457200" lvl="0" indent="-457200">
              <a:buFont typeface="+mj-lt"/>
              <a:buAutoNum type="arabicPeriod"/>
            </a:pPr>
            <a:r>
              <a:rPr lang="cs-CZ" sz="2400" dirty="0" smtClean="0">
                <a:latin typeface="Times New Roman"/>
                <a:ea typeface="Times New Roman"/>
              </a:rPr>
              <a:t>Jak </a:t>
            </a:r>
            <a:r>
              <a:rPr lang="cs-CZ" sz="2400" dirty="0">
                <a:latin typeface="Times New Roman"/>
                <a:ea typeface="Times New Roman"/>
              </a:rPr>
              <a:t>se změní spínací vzdálenost induktivního přibližovacího přepínače, </a:t>
            </a:r>
            <a:r>
              <a:rPr lang="cs-CZ" sz="2400" dirty="0" smtClean="0">
                <a:latin typeface="Times New Roman"/>
                <a:ea typeface="Times New Roman"/>
              </a:rPr>
              <a:t>je-li indikovaný </a:t>
            </a:r>
            <a:r>
              <a:rPr lang="cs-CZ" sz="2400" dirty="0">
                <a:latin typeface="Times New Roman"/>
                <a:ea typeface="Times New Roman"/>
              </a:rPr>
              <a:t>předmět namísto z oceli mědi</a:t>
            </a:r>
            <a:r>
              <a:rPr lang="cs-CZ" sz="2400" dirty="0" smtClean="0">
                <a:latin typeface="Times New Roman"/>
                <a:ea typeface="Times New Roman"/>
              </a:rPr>
              <a:t>?</a:t>
            </a:r>
          </a:p>
          <a:p>
            <a:pPr marL="457200" lvl="0" indent="-457200">
              <a:buFont typeface="+mj-lt"/>
              <a:buAutoNum type="arabicPeriod"/>
            </a:pPr>
            <a:endParaRPr lang="cs-CZ" sz="2400" dirty="0">
              <a:latin typeface="Times New Roman"/>
              <a:ea typeface="Times New Roman"/>
            </a:endParaRPr>
          </a:p>
          <a:p>
            <a:pPr marL="457200" lvl="0" indent="-457200">
              <a:buFont typeface="+mj-lt"/>
              <a:buAutoNum type="arabicPeriod"/>
            </a:pPr>
            <a:endParaRPr lang="cs-CZ" sz="2400" dirty="0">
              <a:latin typeface="Times New Roman"/>
              <a:ea typeface="Times New Roman"/>
            </a:endParaRPr>
          </a:p>
        </p:txBody>
      </p:sp>
      <p:sp>
        <p:nvSpPr>
          <p:cNvPr id="3" name="Šipka doprava 2">
            <a:hlinkClick r:id="rId2" action="ppaction://hlinksldjump"/>
          </p:cNvPr>
          <p:cNvSpPr/>
          <p:nvPr/>
        </p:nvSpPr>
        <p:spPr>
          <a:xfrm>
            <a:off x="8391183" y="6165304"/>
            <a:ext cx="520824" cy="36154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739952" y="548680"/>
            <a:ext cx="7704857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Otázky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k opakování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6107239" y="1844824"/>
            <a:ext cx="180020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Nápověda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6107239" y="3933056"/>
            <a:ext cx="180020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4" action="ppaction://hlinksldjump"/>
              </a:rPr>
              <a:t>Nápověda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6935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snímačů 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fyzikálních veličin.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základě studia stanoví vlastnosti a funkce jednoduchých obvodů pro systémy EZS.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8634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956</TotalTime>
  <Words>266</Words>
  <Application>Microsoft Office PowerPoint</Application>
  <PresentationFormat>Předvádění na obrazovce (4:3)</PresentationFormat>
  <Paragraphs>32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87</cp:revision>
  <dcterms:created xsi:type="dcterms:W3CDTF">2013-03-27T08:46:28Z</dcterms:created>
  <dcterms:modified xsi:type="dcterms:W3CDTF">2014-10-02T10:44:35Z</dcterms:modified>
</cp:coreProperties>
</file>