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6" r:id="rId8"/>
    <p:sldId id="269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Návrhové systémy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III/2-11-15_Počítačové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metody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realizace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schemat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a plošných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spojů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 Návrhové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systémy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10.04.2013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Počítačové výpočty, simulace a návrhy </a:t>
            </a:r>
            <a:r>
              <a:rPr lang="cs-CZ" sz="2400" b="1" dirty="0" err="1" smtClean="0">
                <a:solidFill>
                  <a:srgbClr val="0070C0"/>
                </a:solidFill>
                <a:latin typeface="Times New Roman"/>
                <a:ea typeface="Times New Roman"/>
              </a:rPr>
              <a:t>schemat</a:t>
            </a:r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 a desek 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plošných spojů </a:t>
            </a:r>
          </a:p>
          <a:p>
            <a:pPr algn="ctr"/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34963" y="1628800"/>
            <a:ext cx="7848872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V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současné době se při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výpočtech a návrzích </a:t>
            </a:r>
            <a:r>
              <a:rPr lang="cs-CZ" sz="2400" dirty="0" err="1" smtClean="0">
                <a:solidFill>
                  <a:schemeClr val="bg1"/>
                </a:solidFill>
                <a:latin typeface="Times New Roman"/>
                <a:ea typeface="Times New Roman"/>
              </a:rPr>
              <a:t>el.zařízení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 téměř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výhradně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používají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počítačové programy CAD (</a:t>
            </a:r>
            <a:r>
              <a:rPr lang="cs-CZ" sz="2400" dirty="0" err="1">
                <a:solidFill>
                  <a:schemeClr val="bg1"/>
                </a:solidFill>
                <a:latin typeface="Times New Roman"/>
                <a:ea typeface="Times New Roman"/>
              </a:rPr>
              <a:t>Computer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cs-CZ" sz="2400" dirty="0" err="1">
                <a:solidFill>
                  <a:schemeClr val="bg1"/>
                </a:solidFill>
                <a:latin typeface="Times New Roman"/>
                <a:ea typeface="Times New Roman"/>
              </a:rPr>
              <a:t>Aided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 Design), které pracují na počítačích řady IBM-PC. 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26613" y="3021327"/>
            <a:ext cx="78694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Při veškerých projektech se řeší el. obvody s jediným záměrem-maximální efektivita a spolehlivost, takže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i když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se návrh provádí různými způsoby a formami,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většinou je třeba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jej zdigitalizovat. Pomocí IT techniky zajistíme výstupní technologické podklady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dokumentaci, kreslení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schemat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výrobu DPS a soubory pro obráběcí CNC stroje (vrtání, stříhání, osazování apod.)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14280" y="548680"/>
            <a:ext cx="798798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Výhody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počítačového návrhu: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331640" y="1268760"/>
            <a:ext cx="727062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Times New Roman"/>
                <a:ea typeface="Times New Roman"/>
              </a:rPr>
              <a:t>p</a:t>
            </a:r>
            <a:r>
              <a:rPr lang="cs-CZ" sz="2400" dirty="0" smtClean="0">
                <a:latin typeface="Times New Roman"/>
                <a:ea typeface="Times New Roman"/>
              </a:rPr>
              <a:t>oužití software pro výpočty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použití </a:t>
            </a:r>
            <a:r>
              <a:rPr lang="cs-CZ" sz="2400" dirty="0">
                <a:latin typeface="Times New Roman"/>
                <a:ea typeface="Times New Roman"/>
              </a:rPr>
              <a:t>software pro </a:t>
            </a:r>
            <a:r>
              <a:rPr lang="cs-CZ" sz="2400" dirty="0" smtClean="0">
                <a:latin typeface="Times New Roman"/>
                <a:ea typeface="Times New Roman"/>
              </a:rPr>
              <a:t>simulaci a testování</a:t>
            </a:r>
            <a:endParaRPr lang="cs-CZ" sz="2400" dirty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podstatné </a:t>
            </a:r>
            <a:r>
              <a:rPr lang="cs-CZ" sz="2400" dirty="0">
                <a:latin typeface="Times New Roman"/>
                <a:ea typeface="Times New Roman"/>
              </a:rPr>
              <a:t>zrychlení </a:t>
            </a:r>
            <a:r>
              <a:rPr lang="cs-CZ" sz="2400" dirty="0" smtClean="0">
                <a:latin typeface="Times New Roman"/>
                <a:ea typeface="Times New Roman"/>
              </a:rPr>
              <a:t>návrhu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možnost </a:t>
            </a:r>
            <a:r>
              <a:rPr lang="cs-CZ" sz="2400" dirty="0">
                <a:latin typeface="Times New Roman"/>
                <a:ea typeface="Times New Roman"/>
              </a:rPr>
              <a:t>použití normalizovaných knihoven pro pouzdra součástek, schématické značky apod</a:t>
            </a:r>
            <a:r>
              <a:rPr lang="cs-CZ" sz="2400" dirty="0" smtClean="0">
                <a:latin typeface="Times New Roman"/>
                <a:ea typeface="Times New Roman"/>
              </a:rPr>
              <a:t>.</a:t>
            </a:r>
            <a:endParaRPr lang="cs-CZ" sz="2400" dirty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zabezpečení </a:t>
            </a:r>
            <a:r>
              <a:rPr lang="cs-CZ" sz="2400" dirty="0">
                <a:latin typeface="Times New Roman"/>
                <a:ea typeface="Times New Roman"/>
              </a:rPr>
              <a:t>stejných přesně definovaných podmínek v souladu s příslušnými </a:t>
            </a:r>
            <a:r>
              <a:rPr lang="cs-CZ" sz="2400" dirty="0" smtClean="0">
                <a:latin typeface="Times New Roman"/>
                <a:ea typeface="Times New Roman"/>
              </a:rPr>
              <a:t>normami</a:t>
            </a:r>
            <a:endParaRPr lang="cs-CZ" sz="2400" dirty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návrh </a:t>
            </a:r>
            <a:r>
              <a:rPr lang="cs-CZ" sz="2400" dirty="0">
                <a:latin typeface="Times New Roman"/>
                <a:ea typeface="Times New Roman"/>
              </a:rPr>
              <a:t>není třeba dodatečně </a:t>
            </a:r>
            <a:r>
              <a:rPr lang="cs-CZ" sz="2400" dirty="0" smtClean="0">
                <a:latin typeface="Times New Roman"/>
                <a:ea typeface="Times New Roman"/>
              </a:rPr>
              <a:t>digitalizovat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při </a:t>
            </a:r>
            <a:r>
              <a:rPr lang="cs-CZ" sz="2400" dirty="0">
                <a:latin typeface="Times New Roman"/>
                <a:ea typeface="Times New Roman"/>
              </a:rPr>
              <a:t>návrhu jsou </a:t>
            </a:r>
            <a:r>
              <a:rPr lang="cs-CZ" sz="2400" dirty="0" smtClean="0">
                <a:latin typeface="Times New Roman"/>
                <a:ea typeface="Times New Roman"/>
              </a:rPr>
              <a:t>omezeny </a:t>
            </a:r>
            <a:r>
              <a:rPr lang="cs-CZ" sz="2400" dirty="0">
                <a:latin typeface="Times New Roman"/>
                <a:ea typeface="Times New Roman"/>
              </a:rPr>
              <a:t>nebo úplně vyloučeny chyby </a:t>
            </a:r>
            <a:r>
              <a:rPr lang="cs-CZ" sz="2400" dirty="0" smtClean="0">
                <a:latin typeface="Times New Roman"/>
                <a:ea typeface="Times New Roman"/>
              </a:rPr>
              <a:t>způsobené </a:t>
            </a:r>
            <a:r>
              <a:rPr lang="cs-CZ" sz="2400" dirty="0">
                <a:latin typeface="Times New Roman"/>
                <a:ea typeface="Times New Roman"/>
              </a:rPr>
              <a:t>lidským faktorem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snadná </a:t>
            </a:r>
            <a:r>
              <a:rPr lang="cs-CZ" sz="2400" dirty="0">
                <a:latin typeface="Times New Roman"/>
                <a:ea typeface="Times New Roman"/>
              </a:rPr>
              <a:t>archivace </a:t>
            </a:r>
            <a:r>
              <a:rPr lang="cs-CZ" sz="2400" dirty="0" smtClean="0">
                <a:latin typeface="Times New Roman"/>
                <a:ea typeface="Times New Roman"/>
              </a:rPr>
              <a:t>podkladů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2" name="Šipka doprava 1"/>
          <p:cNvSpPr/>
          <p:nvPr/>
        </p:nvSpPr>
        <p:spPr>
          <a:xfrm>
            <a:off x="614280" y="1439696"/>
            <a:ext cx="50133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614280" y="1772816"/>
            <a:ext cx="50133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614280" y="2132856"/>
            <a:ext cx="50133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614280" y="2492896"/>
            <a:ext cx="50133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614280" y="3238240"/>
            <a:ext cx="50133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619358" y="3933056"/>
            <a:ext cx="50133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prava 17"/>
          <p:cNvSpPr/>
          <p:nvPr/>
        </p:nvSpPr>
        <p:spPr>
          <a:xfrm>
            <a:off x="619358" y="4365104"/>
            <a:ext cx="50133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>
            <a:off x="614280" y="5085184"/>
            <a:ext cx="50133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5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77731" y="476672"/>
            <a:ext cx="7632848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Návrhové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systémy jsou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drahé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jejich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používání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 většinou 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podmíněno hardwarovým  klíčem.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Při jeho pořizování je třeba ekonomicky zvážit výhodnost nákupu. </a:t>
            </a:r>
          </a:p>
        </p:txBody>
      </p:sp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77732" y="2492896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Návrhových </a:t>
            </a:r>
            <a:r>
              <a:rPr lang="cs-CZ" sz="2400" dirty="0">
                <a:latin typeface="Times New Roman"/>
                <a:ea typeface="Times New Roman"/>
              </a:rPr>
              <a:t>systémů je k disposici celá řada. </a:t>
            </a:r>
            <a:r>
              <a:rPr lang="cs-CZ" sz="2400" dirty="0" smtClean="0">
                <a:latin typeface="Times New Roman"/>
                <a:ea typeface="Times New Roman"/>
              </a:rPr>
              <a:t>Zpravidla se jedná </a:t>
            </a:r>
            <a:r>
              <a:rPr lang="cs-CZ" sz="2400" dirty="0">
                <a:latin typeface="Times New Roman"/>
                <a:ea typeface="Times New Roman"/>
              </a:rPr>
              <a:t>se o </a:t>
            </a:r>
            <a:r>
              <a:rPr lang="cs-CZ" sz="2400" dirty="0" smtClean="0">
                <a:latin typeface="Times New Roman"/>
                <a:ea typeface="Times New Roman"/>
              </a:rPr>
              <a:t>softwarové produkty, které zahrnují komplex pro výpočty a simulaci el. </a:t>
            </a:r>
            <a:r>
              <a:rPr lang="cs-CZ" sz="2400" dirty="0">
                <a:latin typeface="Times New Roman"/>
                <a:ea typeface="Times New Roman"/>
              </a:rPr>
              <a:t>o</a:t>
            </a:r>
            <a:r>
              <a:rPr lang="cs-CZ" sz="2400" dirty="0" smtClean="0">
                <a:latin typeface="Times New Roman"/>
                <a:ea typeface="Times New Roman"/>
              </a:rPr>
              <a:t>bvodů s návazností na schémata a návrhy desek plošných spojů. Výstupem je pak souhrn datových souborů pro výrobu a servisní dokumentaci. </a:t>
            </a:r>
            <a:r>
              <a:rPr lang="cs-CZ" sz="2400" dirty="0">
                <a:latin typeface="Times New Roman"/>
                <a:ea typeface="Times New Roman"/>
              </a:rPr>
              <a:t>Mezi nejznámější návrhové systémy </a:t>
            </a:r>
            <a:r>
              <a:rPr lang="cs-CZ" sz="2400" dirty="0" smtClean="0">
                <a:latin typeface="Times New Roman"/>
                <a:ea typeface="Times New Roman"/>
              </a:rPr>
              <a:t>patří </a:t>
            </a:r>
            <a:r>
              <a:rPr lang="cs-CZ" sz="2400" dirty="0">
                <a:latin typeface="Times New Roman"/>
                <a:ea typeface="Times New Roman"/>
              </a:rPr>
              <a:t>EAGLE (PADS Software Inc.), </a:t>
            </a:r>
            <a:r>
              <a:rPr lang="cs-CZ" sz="2400" dirty="0" err="1" smtClean="0">
                <a:latin typeface="Times New Roman"/>
                <a:ea typeface="Times New Roman"/>
              </a:rPr>
              <a:t>OrCAD</a:t>
            </a:r>
            <a:r>
              <a:rPr lang="cs-CZ" sz="2400" dirty="0" smtClean="0">
                <a:latin typeface="Times New Roman"/>
                <a:ea typeface="Times New Roman"/>
              </a:rPr>
              <a:t> atd. </a:t>
            </a:r>
            <a:r>
              <a:rPr lang="cs-CZ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V české verzi se používá návrhový systém LSD 2000.</a:t>
            </a:r>
            <a:endParaRPr lang="cs-CZ" sz="2400" dirty="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39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28242" y="332656"/>
            <a:ext cx="7804198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Návrhový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počítačový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systém zpravidla obsahuje následující  bloky: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1488646" y="1844824"/>
            <a:ext cx="70437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Times New Roman"/>
                <a:ea typeface="Times New Roman"/>
              </a:rPr>
              <a:t>b</a:t>
            </a:r>
            <a:r>
              <a:rPr lang="cs-CZ" sz="2400" dirty="0" smtClean="0">
                <a:latin typeface="Times New Roman"/>
                <a:ea typeface="Times New Roman"/>
              </a:rPr>
              <a:t>lok pro výpočty analogových obvodů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Times New Roman"/>
                <a:ea typeface="Times New Roman"/>
              </a:rPr>
              <a:t>b</a:t>
            </a:r>
            <a:r>
              <a:rPr lang="cs-CZ" sz="2400" dirty="0" smtClean="0">
                <a:latin typeface="Times New Roman"/>
                <a:ea typeface="Times New Roman"/>
              </a:rPr>
              <a:t>lok pro návrhy číslicových obvodů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Times New Roman"/>
                <a:ea typeface="Times New Roman"/>
              </a:rPr>
              <a:t>t</a:t>
            </a:r>
            <a:r>
              <a:rPr lang="cs-CZ" sz="2400" dirty="0" smtClean="0">
                <a:latin typeface="Times New Roman"/>
                <a:ea typeface="Times New Roman"/>
              </a:rPr>
              <a:t>estovací a simulační blok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editor </a:t>
            </a:r>
            <a:r>
              <a:rPr lang="cs-CZ" sz="2400" dirty="0">
                <a:latin typeface="Times New Roman"/>
                <a:ea typeface="Times New Roman"/>
              </a:rPr>
              <a:t>pro kreslení </a:t>
            </a:r>
            <a:r>
              <a:rPr lang="cs-CZ" sz="2400" dirty="0" smtClean="0">
                <a:latin typeface="Times New Roman"/>
                <a:ea typeface="Times New Roman"/>
              </a:rPr>
              <a:t>schémat</a:t>
            </a:r>
            <a:endParaRPr lang="cs-CZ" sz="2400" dirty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editor </a:t>
            </a:r>
            <a:r>
              <a:rPr lang="cs-CZ" sz="2400" dirty="0">
                <a:latin typeface="Times New Roman"/>
                <a:ea typeface="Times New Roman"/>
              </a:rPr>
              <a:t>kreslení </a:t>
            </a:r>
            <a:r>
              <a:rPr lang="cs-CZ" sz="2400" dirty="0" smtClean="0">
                <a:latin typeface="Times New Roman"/>
                <a:ea typeface="Times New Roman"/>
              </a:rPr>
              <a:t>spojů</a:t>
            </a:r>
            <a:endParaRPr lang="cs-CZ" sz="2400" dirty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autorouter</a:t>
            </a:r>
            <a:endParaRPr lang="cs-CZ" sz="2400" dirty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knihovny </a:t>
            </a:r>
            <a:r>
              <a:rPr lang="cs-CZ" sz="2400" dirty="0">
                <a:latin typeface="Times New Roman"/>
                <a:ea typeface="Times New Roman"/>
              </a:rPr>
              <a:t>pouzder, symbolů a </a:t>
            </a:r>
            <a:r>
              <a:rPr lang="cs-CZ" sz="2400" dirty="0" smtClean="0">
                <a:latin typeface="Times New Roman"/>
                <a:ea typeface="Times New Roman"/>
              </a:rPr>
              <a:t>součástek</a:t>
            </a:r>
            <a:endParaRPr lang="cs-CZ" sz="2400" dirty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programy </a:t>
            </a:r>
            <a:r>
              <a:rPr lang="cs-CZ" sz="2400" dirty="0">
                <a:latin typeface="Times New Roman"/>
                <a:ea typeface="Times New Roman"/>
              </a:rPr>
              <a:t>pro tvorbu technologických </a:t>
            </a:r>
            <a:r>
              <a:rPr lang="cs-CZ" sz="2400" dirty="0" smtClean="0">
                <a:latin typeface="Times New Roman"/>
                <a:ea typeface="Times New Roman"/>
              </a:rPr>
              <a:t>výstupů </a:t>
            </a:r>
            <a:endParaRPr lang="cs-CZ" sz="2400" dirty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programy </a:t>
            </a:r>
            <a:r>
              <a:rPr lang="cs-CZ" sz="2400" dirty="0">
                <a:latin typeface="Times New Roman"/>
                <a:ea typeface="Times New Roman"/>
              </a:rPr>
              <a:t>pro </a:t>
            </a:r>
            <a:r>
              <a:rPr lang="cs-CZ" sz="2400" dirty="0" smtClean="0">
                <a:latin typeface="Times New Roman"/>
                <a:ea typeface="Times New Roman"/>
              </a:rPr>
              <a:t>tisk</a:t>
            </a:r>
            <a:endParaRPr lang="cs-CZ" sz="2400" dirty="0">
              <a:latin typeface="Times New Roman"/>
              <a:ea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/>
                <a:ea typeface="Times New Roman"/>
              </a:rPr>
              <a:t>další </a:t>
            </a:r>
            <a:r>
              <a:rPr lang="cs-CZ" sz="2400" dirty="0">
                <a:latin typeface="Times New Roman"/>
                <a:ea typeface="Times New Roman"/>
              </a:rPr>
              <a:t>pomocné </a:t>
            </a:r>
            <a:r>
              <a:rPr lang="cs-CZ" sz="2400" dirty="0" smtClean="0">
                <a:latin typeface="Times New Roman"/>
                <a:ea typeface="Times New Roman"/>
              </a:rPr>
              <a:t>programy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719064" y="1927590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737269" y="2348880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728242" y="2702876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728242" y="3068960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728242" y="3429000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728242" y="3789590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737269" y="4149080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728242" y="4511120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prava 17"/>
          <p:cNvSpPr/>
          <p:nvPr/>
        </p:nvSpPr>
        <p:spPr>
          <a:xfrm>
            <a:off x="728242" y="4926642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>
            <a:off x="728242" y="5275786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12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8136904" cy="570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2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25540" y="620688"/>
            <a:ext cx="7920880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Úvod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popis návrhového systému LSD2000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4536" y="1196752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Český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návrhový systém pro elektroniku </a:t>
            </a: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LSD2000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je software určený pro návrh elektrických zařízení a vytváření technické dokumentace ze všech oblastí elektrotechniky a elektroniky. </a:t>
            </a:r>
          </a:p>
        </p:txBody>
      </p:sp>
      <p:sp>
        <p:nvSpPr>
          <p:cNvPr id="4" name="Obdélník 3"/>
          <p:cNvSpPr/>
          <p:nvPr/>
        </p:nvSpPr>
        <p:spPr>
          <a:xfrm>
            <a:off x="1403647" y="2402376"/>
            <a:ext cx="712470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možňuje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pohodlné kreslení slaboproudých schémat, silnoproudých schémat, tvorbu potřebných schematických značek a tvorbu pomocných symbolů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návaznosti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na schéma lze vytvářet návrh spojového obrazce pro výrobu desek plošných spojů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doplňovat a upravovat potřebné patice, technologické symboly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nakreslená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schémata i spojové obrazce je možné zpracovávat řadou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postprocesorových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programů pro různá zařízení různých typů</a:t>
            </a:r>
          </a:p>
        </p:txBody>
      </p:sp>
      <p:sp>
        <p:nvSpPr>
          <p:cNvPr id="9" name="Šipka doprava 8"/>
          <p:cNvSpPr/>
          <p:nvPr/>
        </p:nvSpPr>
        <p:spPr>
          <a:xfrm>
            <a:off x="719064" y="2564904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719064" y="3645024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719064" y="4330253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719064" y="5085184"/>
            <a:ext cx="45938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19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výuce systémů pro simulaci a návrhy el. zařízení.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základě studia vytváří pomocí PC obvody el. zařízení a výstupní data pro výrobu.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472</TotalTime>
  <Words>501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55</cp:revision>
  <dcterms:created xsi:type="dcterms:W3CDTF">2013-03-27T08:46:28Z</dcterms:created>
  <dcterms:modified xsi:type="dcterms:W3CDTF">2014-10-02T08:45:51Z</dcterms:modified>
</cp:coreProperties>
</file>