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77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VY_32_INOVACE_EP_221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1. </a:t>
            </a:r>
            <a:r>
              <a:rPr lang="cs-CZ" sz="3600" dirty="0" smtClean="0"/>
              <a:t>Úloha státu v tržním hospodářství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5162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764704"/>
            <a:ext cx="8064896" cy="4873752"/>
          </a:xfrm>
        </p:spPr>
        <p:txBody>
          <a:bodyPr/>
          <a:lstStyle/>
          <a:p>
            <a:pPr lvl="0"/>
            <a:r>
              <a:rPr lang="cs-CZ" dirty="0"/>
              <a:t>stát má prostřednictvím mnohých vlastních orgánů nezastupitelné místo při regulaci tržní ekonomiky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Stát:</a:t>
            </a:r>
            <a:r>
              <a:rPr lang="cs-CZ" dirty="0"/>
              <a:t> </a:t>
            </a:r>
            <a:r>
              <a:rPr lang="cs-CZ" dirty="0" smtClean="0"/>
              <a:t>1</a:t>
            </a:r>
            <a:r>
              <a:rPr lang="cs-CZ" dirty="0"/>
              <a:t>. hospodářský subjekt: 	a) na straně nabídky</a:t>
            </a:r>
          </a:p>
          <a:p>
            <a:pPr marL="0" indent="0">
              <a:buNone/>
            </a:pPr>
            <a:r>
              <a:rPr lang="cs-CZ" dirty="0"/>
              <a:t>					b) na straně poptávky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2</a:t>
            </a:r>
            <a:r>
              <a:rPr lang="cs-CZ" dirty="0"/>
              <a:t>. činitel vytvářející ekonomické prostředí</a:t>
            </a:r>
          </a:p>
          <a:p>
            <a:endParaRPr lang="cs-CZ" dirty="0"/>
          </a:p>
        </p:txBody>
      </p:sp>
      <p:pic>
        <p:nvPicPr>
          <p:cNvPr id="1026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77072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89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stát jako kupující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plní </a:t>
            </a:r>
            <a:r>
              <a:rPr lang="cs-CZ" dirty="0"/>
              <a:t>tuto funkci prostřednictvím </a:t>
            </a:r>
            <a:r>
              <a:rPr lang="cs-CZ" b="1" dirty="0"/>
              <a:t>státních zakázek</a:t>
            </a:r>
            <a:endParaRPr lang="cs-CZ" dirty="0"/>
          </a:p>
          <a:p>
            <a:pPr lvl="1"/>
            <a:r>
              <a:rPr lang="cs-CZ" dirty="0" smtClean="0"/>
              <a:t>st</a:t>
            </a:r>
            <a:r>
              <a:rPr lang="cs-CZ" dirty="0"/>
              <a:t>. zakázky jsou z pohledu </a:t>
            </a:r>
            <a:r>
              <a:rPr lang="cs-CZ" dirty="0" err="1"/>
              <a:t>ek</a:t>
            </a:r>
            <a:r>
              <a:rPr lang="cs-CZ" dirty="0"/>
              <a:t>. subjektu, který je bude zajišťovat velmi cenné</a:t>
            </a:r>
          </a:p>
          <a:p>
            <a:pPr lvl="1"/>
            <a:r>
              <a:rPr lang="cs-CZ" dirty="0" smtClean="0"/>
              <a:t>stát </a:t>
            </a:r>
            <a:r>
              <a:rPr lang="cs-CZ" dirty="0"/>
              <a:t>je odběratel, který může vždy zaplatit</a:t>
            </a:r>
          </a:p>
          <a:p>
            <a:pPr lvl="1"/>
            <a:r>
              <a:rPr lang="cs-CZ" dirty="0" smtClean="0"/>
              <a:t>pro </a:t>
            </a:r>
            <a:r>
              <a:rPr lang="cs-CZ" dirty="0"/>
              <a:t>některé firmy je to prestižní záležitost</a:t>
            </a:r>
          </a:p>
          <a:p>
            <a:pPr lvl="1"/>
            <a:r>
              <a:rPr lang="cs-CZ" dirty="0" smtClean="0"/>
              <a:t>přináší </a:t>
            </a:r>
            <a:r>
              <a:rPr lang="cs-CZ" dirty="0"/>
              <a:t>jistoty – většinou dlouhodobé</a:t>
            </a:r>
          </a:p>
          <a:p>
            <a:r>
              <a:rPr lang="cs-CZ" dirty="0" smtClean="0"/>
              <a:t>vzhledem </a:t>
            </a:r>
            <a:r>
              <a:rPr lang="cs-CZ" dirty="0"/>
              <a:t>k těmto příznivým aspektům je velká snaha získat tyto zakázky a soutěž nemusí být vždy zcela regulérní – může vést ke korupci či k jiným neférovým způsobům soutěže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36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Oblasti, do kterých stát investuje ze státního </a:t>
            </a:r>
            <a:r>
              <a:rPr lang="cs-CZ" b="1" dirty="0" smtClean="0"/>
              <a:t>rozpočtu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oblasti </a:t>
            </a:r>
            <a:r>
              <a:rPr lang="cs-CZ" dirty="0"/>
              <a:t>veřejného a státního zájmu</a:t>
            </a:r>
          </a:p>
          <a:p>
            <a:pPr lvl="0"/>
            <a:r>
              <a:rPr lang="cs-CZ" dirty="0"/>
              <a:t>v zájmu rozvoje určitého regiónu, odvětví, oboru</a:t>
            </a:r>
          </a:p>
          <a:p>
            <a:pPr lvl="0"/>
            <a:r>
              <a:rPr lang="cs-CZ" dirty="0"/>
              <a:t>v zájmu snížení sociálního napětí (nová pracovní místa, ...)</a:t>
            </a:r>
          </a:p>
          <a:p>
            <a:pPr lvl="0"/>
            <a:r>
              <a:rPr lang="cs-CZ" dirty="0"/>
              <a:t>podpora prvovýroby</a:t>
            </a:r>
          </a:p>
          <a:p>
            <a:pPr lvl="0"/>
            <a:r>
              <a:rPr lang="cs-CZ" dirty="0"/>
              <a:t>investice do terciální sféry (služby, komunikace)</a:t>
            </a:r>
          </a:p>
          <a:p>
            <a:pPr lvl="0"/>
            <a:r>
              <a:rPr lang="cs-CZ" dirty="0"/>
              <a:t>vytváření úvodních podmínek pro vstup ostatních hospodářských subjektů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stát v této funkci nemusí příliš dbát jen na ekonomické faktory, výši zisku – může podnikat i se ztrátou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musí situaci posuzovat i z makroekonomického hlediska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52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stát jako </a:t>
            </a:r>
            <a:r>
              <a:rPr lang="cs-CZ" b="1" dirty="0" smtClean="0"/>
              <a:t>prodávající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b="1" dirty="0" smtClean="0"/>
              <a:t>prostřednictvím </a:t>
            </a:r>
            <a:r>
              <a:rPr lang="cs-CZ" b="1" dirty="0"/>
              <a:t>státních podniků</a:t>
            </a:r>
            <a:r>
              <a:rPr lang="cs-CZ" dirty="0"/>
              <a:t> (popř. podniků se silnou účastí státu)</a:t>
            </a:r>
          </a:p>
          <a:p>
            <a:pPr lvl="1"/>
            <a:r>
              <a:rPr lang="cs-CZ" sz="2400" dirty="0"/>
              <a:t>vytváří dodatečnou a druhotnou konkurenci monopolu a tím oslabuje jeho účinky</a:t>
            </a:r>
          </a:p>
          <a:p>
            <a:pPr lvl="1"/>
            <a:r>
              <a:rPr lang="cs-CZ" sz="2400" dirty="0"/>
              <a:t>může uměle snižovat ceny a nutit monopol ke konkurenčnímu jednání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b="1" dirty="0"/>
              <a:t>stát podniká v oblastech, které jsou rozhodující pro zásadní funkci státu</a:t>
            </a:r>
            <a:endParaRPr lang="cs-CZ" dirty="0"/>
          </a:p>
          <a:p>
            <a:pPr lvl="1"/>
            <a:r>
              <a:rPr lang="cs-CZ" sz="2400" dirty="0"/>
              <a:t>bezpečnost země</a:t>
            </a:r>
          </a:p>
          <a:p>
            <a:pPr lvl="1"/>
            <a:r>
              <a:rPr lang="cs-CZ" sz="2400" dirty="0"/>
              <a:t>doprava a systém komunikací</a:t>
            </a:r>
          </a:p>
          <a:p>
            <a:pPr lvl="1"/>
            <a:r>
              <a:rPr lang="cs-CZ" sz="2400" dirty="0"/>
              <a:t>výroba energie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b="1" dirty="0"/>
              <a:t>stát podniká v oblastech, kde by žádný jiný hospodářský subjekt z důvodů nevýhodnosti nepodnikal </a:t>
            </a:r>
            <a:r>
              <a:rPr lang="cs-CZ" dirty="0"/>
              <a:t>(plní sociální funkci)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95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Stát jako činitel vytvářející a ovlivňující ekonomické </a:t>
            </a:r>
            <a:r>
              <a:rPr lang="cs-CZ" b="1" dirty="0" smtClean="0"/>
              <a:t>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provádí </a:t>
            </a:r>
            <a:r>
              <a:rPr lang="cs-CZ" dirty="0"/>
              <a:t>to všemi svými institucemi (vláda, výkonné a zákonodárné instituce)</a:t>
            </a:r>
          </a:p>
          <a:p>
            <a:pPr lvl="0"/>
            <a:r>
              <a:rPr lang="cs-CZ" dirty="0"/>
              <a:t>míra těchto zásahů se různí v celé řadě zemí podle momentální politické, ekonomické a sociální situace</a:t>
            </a:r>
          </a:p>
          <a:p>
            <a:pPr lvl="0"/>
            <a:r>
              <a:rPr lang="cs-CZ" dirty="0"/>
              <a:t>stát předurčuje způsob chování ostatních ekonomických subjektů především </a:t>
            </a:r>
            <a:r>
              <a:rPr lang="cs-CZ" b="1" dirty="0"/>
              <a:t>hospodářskou legislativou</a:t>
            </a:r>
            <a:endParaRPr lang="cs-CZ" dirty="0"/>
          </a:p>
          <a:p>
            <a:pPr lvl="0"/>
            <a:r>
              <a:rPr lang="cs-CZ" dirty="0"/>
              <a:t>svými zásahy ovlivňuje rovnováhu na jednotlivých trzích – působí tedy i jako regulátor mikroekonomického prostředí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37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Důvody pro státní zásahy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/>
            <a:r>
              <a:rPr lang="cs-CZ" sz="2400" dirty="0"/>
              <a:t>nutnost pomoci trhu v efektivní alokaci (přerozdělení) výrobních faktorů i finální produkce</a:t>
            </a:r>
          </a:p>
          <a:p>
            <a:pPr lvl="1"/>
            <a:r>
              <a:rPr lang="cs-CZ" sz="2400" dirty="0"/>
              <a:t>nutnost mírnit sociální nerovnosti v rozdělování příjmů (pomocí daňové soustavy a transferových plateb)</a:t>
            </a:r>
          </a:p>
          <a:p>
            <a:pPr lvl="1"/>
            <a:r>
              <a:rPr lang="cs-CZ" sz="2400" dirty="0"/>
              <a:t>vystupuje jako ochránce zájmů celé společnosti</a:t>
            </a:r>
          </a:p>
          <a:p>
            <a:pPr marL="0" lvl="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468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47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</TotalTime>
  <Words>158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Prezentace aplikace PowerPoint</vt:lpstr>
      <vt:lpstr>Obecná ekonomie</vt:lpstr>
      <vt:lpstr>Prezentace aplikace PowerPoint</vt:lpstr>
      <vt:lpstr>stát jako kupující </vt:lpstr>
      <vt:lpstr>Oblasti, do kterých stát investuje ze státního rozpočtu</vt:lpstr>
      <vt:lpstr>stát jako prodávající</vt:lpstr>
      <vt:lpstr>Stát jako činitel vytvářející a ovlivňující ekonomické prostředí</vt:lpstr>
      <vt:lpstr>Důvody pro státní zásahy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6</cp:revision>
  <dcterms:created xsi:type="dcterms:W3CDTF">2014-04-28T16:54:21Z</dcterms:created>
  <dcterms:modified xsi:type="dcterms:W3CDTF">2014-05-26T19:33:19Z</dcterms:modified>
</cp:coreProperties>
</file>