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VY_32_INOVACE_EP_224 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/>
              <a:t>4</a:t>
            </a:r>
            <a:r>
              <a:rPr lang="cs-CZ" sz="3600" smtClean="0"/>
              <a:t>. </a:t>
            </a:r>
            <a:r>
              <a:rPr lang="cs-CZ" sz="3600" dirty="0" smtClean="0"/>
              <a:t>Fiskální politika státu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25542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467600" cy="1143000"/>
          </a:xfrm>
        </p:spPr>
        <p:txBody>
          <a:bodyPr/>
          <a:lstStyle/>
          <a:p>
            <a:r>
              <a:rPr lang="cs-CZ" b="1" dirty="0"/>
              <a:t>Fiskální politika </a:t>
            </a:r>
            <a:r>
              <a:rPr lang="cs-CZ" b="1" dirty="0" smtClean="0"/>
              <a:t>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dirty="0" smtClean="0"/>
              <a:t>je spjata s tvorbou a rozdělováním finančních prostředků prostřednictvím soustavy rozpočtů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dirty="0" smtClean="0"/>
              <a:t>v</a:t>
            </a:r>
            <a:r>
              <a:rPr lang="cs-CZ" dirty="0"/>
              <a:t> každém státě existuje soustava rozpočtů – státní rozpočet, krajský, okresní, městský, obecní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258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Státní rozpočet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centralizovaný </a:t>
            </a:r>
            <a:r>
              <a:rPr lang="cs-CZ" dirty="0"/>
              <a:t>fond peněžních prostředků, který vytvářejí všechny ekonomické subjekty </a:t>
            </a:r>
            <a:r>
              <a:rPr lang="cs-CZ" dirty="0" smtClean="0"/>
              <a:t>státu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rozdělují a užívají jej státní </a:t>
            </a:r>
            <a:r>
              <a:rPr lang="cs-CZ" dirty="0" smtClean="0"/>
              <a:t>orgány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stát pomocí příjmů a výdajů ze státního rozpočtu přerozděluje finanční prostředky tam, kam společnost potřebuje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227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Příjmy státního rozpočtu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přímé </a:t>
            </a:r>
            <a:r>
              <a:rPr lang="cs-CZ" dirty="0"/>
              <a:t>daně – majetkové a důchodové(daň z příjmu)</a:t>
            </a:r>
          </a:p>
          <a:p>
            <a:pPr lvl="1"/>
            <a:r>
              <a:rPr lang="cs-CZ" dirty="0" smtClean="0"/>
              <a:t>jsou </a:t>
            </a:r>
            <a:r>
              <a:rPr lang="cs-CZ" dirty="0"/>
              <a:t>placeny pravidelně v závislosti na výši příjmu a majetku daného poplatníka</a:t>
            </a:r>
          </a:p>
          <a:p>
            <a:r>
              <a:rPr lang="cs-CZ" dirty="0" smtClean="0"/>
              <a:t>nepřímé </a:t>
            </a:r>
            <a:r>
              <a:rPr lang="cs-CZ" dirty="0"/>
              <a:t>daně – DPH, spotřební daň</a:t>
            </a:r>
          </a:p>
          <a:p>
            <a:pPr lvl="1"/>
            <a:r>
              <a:rPr lang="cs-CZ" dirty="0" smtClean="0"/>
              <a:t>jsou </a:t>
            </a:r>
            <a:r>
              <a:rPr lang="cs-CZ" dirty="0"/>
              <a:t>obsaženy přímo ve výrobku – platí je finální spotřebitel</a:t>
            </a:r>
          </a:p>
          <a:p>
            <a:r>
              <a:rPr lang="cs-CZ" dirty="0" smtClean="0"/>
              <a:t>ostatní </a:t>
            </a:r>
            <a:r>
              <a:rPr lang="cs-CZ" dirty="0"/>
              <a:t>příjmy – úroky, nájemné, splátky </a:t>
            </a:r>
            <a:r>
              <a:rPr lang="cs-CZ" dirty="0" err="1"/>
              <a:t>zahr</a:t>
            </a:r>
            <a:r>
              <a:rPr lang="cs-CZ" dirty="0"/>
              <a:t>. úvěrů,...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268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/>
          <a:lstStyle/>
          <a:p>
            <a:r>
              <a:rPr lang="cs-CZ" b="1" dirty="0"/>
              <a:t>Výdaje státního </a:t>
            </a:r>
            <a:r>
              <a:rPr lang="cs-CZ" b="1" dirty="0" smtClean="0"/>
              <a:t>rozpočtu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směřují </a:t>
            </a:r>
            <a:r>
              <a:rPr lang="cs-CZ" dirty="0"/>
              <a:t>vždy v určitém poměru do těchto základních sfér života společnosti :</a:t>
            </a:r>
          </a:p>
          <a:p>
            <a:pPr lvl="1"/>
            <a:r>
              <a:rPr lang="cs-CZ" dirty="0" smtClean="0"/>
              <a:t>obrana </a:t>
            </a:r>
            <a:r>
              <a:rPr lang="cs-CZ" dirty="0"/>
              <a:t>státu (armáda, policie)</a:t>
            </a:r>
          </a:p>
          <a:p>
            <a:pPr lvl="1"/>
            <a:r>
              <a:rPr lang="cs-CZ" dirty="0" smtClean="0"/>
              <a:t>státní </a:t>
            </a:r>
            <a:r>
              <a:rPr lang="cs-CZ" dirty="0"/>
              <a:t>správa (úřady, administrativa)</a:t>
            </a:r>
          </a:p>
          <a:p>
            <a:pPr lvl="1"/>
            <a:r>
              <a:rPr lang="cs-CZ" dirty="0" smtClean="0"/>
              <a:t>školství</a:t>
            </a:r>
            <a:r>
              <a:rPr lang="cs-CZ" dirty="0"/>
              <a:t>, kultura, zdravotnictví a sociální zabezpečení</a:t>
            </a:r>
          </a:p>
          <a:p>
            <a:pPr lvl="1"/>
            <a:r>
              <a:rPr lang="cs-CZ" dirty="0" smtClean="0"/>
              <a:t>národní </a:t>
            </a:r>
            <a:r>
              <a:rPr lang="cs-CZ" dirty="0"/>
              <a:t>hospodářství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0895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Přijatý státní rozpočet – schválený </a:t>
            </a:r>
            <a:r>
              <a:rPr lang="cs-CZ" b="1" dirty="0" smtClean="0"/>
              <a:t>parlamentem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má </a:t>
            </a:r>
            <a:r>
              <a:rPr lang="cs-CZ" dirty="0"/>
              <a:t>charakter zákona</a:t>
            </a:r>
          </a:p>
          <a:p>
            <a:pPr lvl="0"/>
            <a:r>
              <a:rPr lang="cs-CZ" dirty="0"/>
              <a:t>změny musí být opět schváleny parlamentem</a:t>
            </a:r>
          </a:p>
          <a:p>
            <a:pPr lvl="0"/>
            <a:r>
              <a:rPr lang="cs-CZ" dirty="0"/>
              <a:t>je vodítkem pro odpovídající postup všech ministerstev a státních orgánů při vynakládání státních prostředků i při zajišťování jeho příjmu</a:t>
            </a:r>
          </a:p>
          <a:p>
            <a:pPr marL="0" indent="0">
              <a:buNone/>
            </a:pPr>
            <a:r>
              <a:rPr lang="cs-CZ" b="1" dirty="0" smtClean="0"/>
              <a:t>Může </a:t>
            </a:r>
            <a:r>
              <a:rPr lang="cs-CZ" b="1" dirty="0"/>
              <a:t>byt koncipován jako:</a:t>
            </a:r>
            <a:endParaRPr lang="cs-CZ" dirty="0"/>
          </a:p>
          <a:p>
            <a:pPr lvl="0"/>
            <a:r>
              <a:rPr lang="cs-CZ" dirty="0"/>
              <a:t>vyrovnaný</a:t>
            </a:r>
          </a:p>
          <a:p>
            <a:pPr lvl="0"/>
            <a:r>
              <a:rPr lang="cs-CZ" dirty="0"/>
              <a:t>přebytkový</a:t>
            </a:r>
          </a:p>
          <a:p>
            <a:pPr lvl="0"/>
            <a:r>
              <a:rPr lang="cs-CZ" dirty="0"/>
              <a:t>schodkový(deficitní) – přináší problémy a nebezpečí (růst inflace, nedůvěra,...)</a:t>
            </a:r>
          </a:p>
          <a:p>
            <a:pPr lvl="1"/>
            <a:r>
              <a:rPr lang="cs-CZ" dirty="0" smtClean="0"/>
              <a:t>opakovaný </a:t>
            </a:r>
            <a:r>
              <a:rPr lang="cs-CZ" dirty="0"/>
              <a:t>deficit = </a:t>
            </a:r>
            <a:r>
              <a:rPr lang="cs-CZ" b="1" dirty="0"/>
              <a:t>státní dluh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5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</TotalTime>
  <Words>150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Obecná ekonomie</vt:lpstr>
      <vt:lpstr>Fiskální politika státu</vt:lpstr>
      <vt:lpstr>Státní rozpočet </vt:lpstr>
      <vt:lpstr>Příjmy státního rozpočtu</vt:lpstr>
      <vt:lpstr>Výdaje státního rozpočtu</vt:lpstr>
      <vt:lpstr>Přijatý státní rozpočet – schválený parlamentem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5</cp:revision>
  <dcterms:created xsi:type="dcterms:W3CDTF">2014-04-28T16:54:21Z</dcterms:created>
  <dcterms:modified xsi:type="dcterms:W3CDTF">2014-10-08T12:34:50Z</dcterms:modified>
</cp:coreProperties>
</file>