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b.cz/cs/index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225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5</a:t>
            </a:r>
            <a:r>
              <a:rPr lang="cs-CZ" sz="3600" dirty="0" smtClean="0"/>
              <a:t>. Monetární politika státu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246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4873752"/>
          </a:xfrm>
        </p:spPr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zaměřena na regulaci množství peněz v oběhu</a:t>
            </a:r>
          </a:p>
          <a:p>
            <a:r>
              <a:rPr lang="cs-CZ" dirty="0" smtClean="0"/>
              <a:t>regulaci </a:t>
            </a:r>
            <a:r>
              <a:rPr lang="cs-CZ" dirty="0"/>
              <a:t>úrokových měr</a:t>
            </a:r>
          </a:p>
          <a:p>
            <a:r>
              <a:rPr lang="cs-CZ" dirty="0" smtClean="0"/>
              <a:t>stanovení </a:t>
            </a:r>
            <a:r>
              <a:rPr lang="cs-CZ" dirty="0"/>
              <a:t>podmínek úvěrů</a:t>
            </a:r>
          </a:p>
          <a:p>
            <a:r>
              <a:rPr lang="cs-CZ" dirty="0" smtClean="0"/>
              <a:t>pouze </a:t>
            </a:r>
            <a:r>
              <a:rPr lang="cs-CZ" dirty="0"/>
              <a:t>centrální banka (v ČR – ČNB) má monopol na </a:t>
            </a:r>
            <a:r>
              <a:rPr lang="cs-CZ" b="1" dirty="0"/>
              <a:t>emise peněz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WX7SMFSJ\MC90044039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8873" y="3140968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776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CB mění množství nabízených peněz těmito činnostmi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Emise </a:t>
            </a:r>
            <a:r>
              <a:rPr lang="cs-CZ" b="1" dirty="0"/>
              <a:t>peněz</a:t>
            </a:r>
            <a:r>
              <a:rPr lang="cs-CZ" dirty="0"/>
              <a:t> – vložení peněz do oběhu</a:t>
            </a:r>
          </a:p>
          <a:p>
            <a:r>
              <a:rPr lang="cs-CZ" b="1" dirty="0" smtClean="0"/>
              <a:t>Stažení </a:t>
            </a:r>
            <a:r>
              <a:rPr lang="cs-CZ" b="1" dirty="0"/>
              <a:t>peněz z oběhu</a:t>
            </a:r>
            <a:endParaRPr lang="cs-CZ" dirty="0"/>
          </a:p>
          <a:p>
            <a:pPr lvl="1"/>
            <a:r>
              <a:rPr lang="cs-CZ" dirty="0"/>
              <a:t>tím se mění i úrokové míry a podmínky, dle kterých se nově emitované peníze v podobě úvěrů dostávají do oběhu</a:t>
            </a:r>
          </a:p>
          <a:p>
            <a:pPr lvl="1"/>
            <a:r>
              <a:rPr lang="cs-CZ" dirty="0"/>
              <a:t>má vliv na ekonomický růst, platební bilanci, měnové kurzy i na inflaci či nezaměstnanost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387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Nástroje monetární </a:t>
            </a:r>
            <a:r>
              <a:rPr lang="cs-CZ" b="1" dirty="0" smtClean="0"/>
              <a:t>politiky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Přímé</a:t>
            </a:r>
            <a:endParaRPr lang="cs-CZ" dirty="0"/>
          </a:p>
          <a:p>
            <a:r>
              <a:rPr lang="cs-CZ" b="1" dirty="0"/>
              <a:t>a) regulace investiční činnosti  - </a:t>
            </a:r>
            <a:r>
              <a:rPr lang="cs-CZ" dirty="0"/>
              <a:t>stát určí limit investičních úvěrů</a:t>
            </a:r>
          </a:p>
          <a:p>
            <a:r>
              <a:rPr lang="cs-CZ" b="1" dirty="0"/>
              <a:t>b)</a:t>
            </a:r>
            <a:r>
              <a:rPr lang="cs-CZ" dirty="0"/>
              <a:t> </a:t>
            </a:r>
            <a:r>
              <a:rPr lang="cs-CZ" b="1" dirty="0"/>
              <a:t>regulace</a:t>
            </a:r>
            <a:r>
              <a:rPr lang="cs-CZ" dirty="0"/>
              <a:t> </a:t>
            </a:r>
            <a:r>
              <a:rPr lang="cs-CZ" b="1" dirty="0"/>
              <a:t>spotřebních</a:t>
            </a:r>
            <a:r>
              <a:rPr lang="cs-CZ" dirty="0"/>
              <a:t> </a:t>
            </a:r>
            <a:r>
              <a:rPr lang="cs-CZ" b="1" dirty="0"/>
              <a:t>úvěrů</a:t>
            </a:r>
            <a:r>
              <a:rPr lang="cs-CZ" dirty="0"/>
              <a:t> – stát může určit maximální dobu splatnosti</a:t>
            </a:r>
          </a:p>
          <a:p>
            <a:r>
              <a:rPr lang="cs-CZ" b="1" dirty="0"/>
              <a:t>c)</a:t>
            </a:r>
            <a:r>
              <a:rPr lang="cs-CZ" dirty="0"/>
              <a:t> </a:t>
            </a:r>
            <a:r>
              <a:rPr lang="cs-CZ" b="1" dirty="0"/>
              <a:t>stanovení</a:t>
            </a:r>
            <a:r>
              <a:rPr lang="cs-CZ" dirty="0"/>
              <a:t> </a:t>
            </a:r>
            <a:r>
              <a:rPr lang="cs-CZ" b="1" dirty="0"/>
              <a:t>úvěrových</a:t>
            </a:r>
            <a:r>
              <a:rPr lang="cs-CZ" dirty="0"/>
              <a:t> </a:t>
            </a:r>
            <a:r>
              <a:rPr lang="cs-CZ" b="1" dirty="0"/>
              <a:t>stropů</a:t>
            </a:r>
            <a:endParaRPr lang="cs-CZ" dirty="0"/>
          </a:p>
          <a:p>
            <a:r>
              <a:rPr lang="cs-CZ" b="1" dirty="0"/>
              <a:t>d)</a:t>
            </a:r>
            <a:r>
              <a:rPr lang="cs-CZ" dirty="0"/>
              <a:t> </a:t>
            </a:r>
            <a:r>
              <a:rPr lang="cs-CZ" b="1" dirty="0"/>
              <a:t>další</a:t>
            </a:r>
            <a:endParaRPr lang="cs-CZ" dirty="0"/>
          </a:p>
          <a:p>
            <a:pPr lvl="1"/>
            <a:r>
              <a:rPr lang="cs-CZ" dirty="0"/>
              <a:t>dočasné pozastavení úvěrové činnosti</a:t>
            </a:r>
          </a:p>
          <a:p>
            <a:pPr lvl="1"/>
            <a:r>
              <a:rPr lang="cs-CZ" dirty="0"/>
              <a:t>nucená správa banky</a:t>
            </a:r>
          </a:p>
          <a:p>
            <a:pPr lvl="1"/>
            <a:r>
              <a:rPr lang="cs-CZ" dirty="0"/>
              <a:t>odebrání bankovní licence</a:t>
            </a:r>
          </a:p>
          <a:p>
            <a:pPr lvl="1"/>
            <a:r>
              <a:rPr lang="cs-CZ" dirty="0"/>
              <a:t>v krajním případě – měnová reforma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316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Nástroje monetární politiky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Nepřímé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a) Povinné minimální rezervy(PMR)</a:t>
            </a:r>
            <a:endParaRPr lang="cs-CZ" dirty="0"/>
          </a:p>
          <a:p>
            <a:r>
              <a:rPr lang="cs-CZ" dirty="0" smtClean="0"/>
              <a:t>nástroj </a:t>
            </a:r>
            <a:r>
              <a:rPr lang="cs-CZ" dirty="0"/>
              <a:t>možný, účinný a ve světě využívaný</a:t>
            </a:r>
          </a:p>
          <a:p>
            <a:r>
              <a:rPr lang="cs-CZ" dirty="0" smtClean="0"/>
              <a:t>v</a:t>
            </a:r>
            <a:r>
              <a:rPr lang="cs-CZ" dirty="0"/>
              <a:t> ČR využíván v 90tých letech</a:t>
            </a:r>
          </a:p>
          <a:p>
            <a:r>
              <a:rPr lang="cs-CZ" dirty="0" smtClean="0"/>
              <a:t>určitý </a:t>
            </a:r>
            <a:r>
              <a:rPr lang="cs-CZ" dirty="0"/>
              <a:t>objem peněžních prostředků, které musí z rozhodnutí státu každá obchodní banka uložit na účet CB (mohou to být i jiná aktiva)</a:t>
            </a:r>
          </a:p>
          <a:p>
            <a:r>
              <a:rPr lang="cs-CZ" dirty="0" smtClean="0"/>
              <a:t>výše </a:t>
            </a:r>
            <a:r>
              <a:rPr lang="cs-CZ" dirty="0"/>
              <a:t>blokovaných prostředků snižuje nabídku peněz</a:t>
            </a:r>
          </a:p>
          <a:p>
            <a:r>
              <a:rPr lang="cs-CZ" dirty="0" smtClean="0"/>
              <a:t>čím </a:t>
            </a:r>
            <a:r>
              <a:rPr lang="cs-CZ" dirty="0"/>
              <a:t>vyšší </a:t>
            </a:r>
            <a:r>
              <a:rPr lang="cs-CZ" dirty="0" smtClean="0"/>
              <a:t>PMR, </a:t>
            </a:r>
            <a:r>
              <a:rPr lang="cs-CZ" dirty="0"/>
              <a:t>tím více se snižuje masa peněz v oběhu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815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Nástroje monetární politiky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b) Diskontní sazba</a:t>
            </a:r>
            <a:endParaRPr lang="cs-CZ" dirty="0"/>
          </a:p>
          <a:p>
            <a:r>
              <a:rPr lang="cs-CZ" dirty="0" smtClean="0"/>
              <a:t>úroková </a:t>
            </a:r>
            <a:r>
              <a:rPr lang="cs-CZ" dirty="0"/>
              <a:t>sazba za kterou centrální banka poskytuje úvěry bankám obchodním (obchodní banky „kupují“ peníze od centrální banky na úvěr)</a:t>
            </a:r>
          </a:p>
          <a:p>
            <a:pPr marL="0" indent="0">
              <a:buNone/>
            </a:pPr>
            <a:r>
              <a:rPr lang="cs-CZ" dirty="0" smtClean="0"/>
              <a:t>	a</a:t>
            </a:r>
            <a:r>
              <a:rPr lang="cs-CZ" dirty="0"/>
              <a:t>) rostoucí DS – obchodní banky mají dražší </a:t>
            </a:r>
            <a:r>
              <a:rPr lang="cs-CZ" dirty="0" smtClean="0"/>
              <a:t>	úvěry </a:t>
            </a:r>
            <a:r>
              <a:rPr lang="cs-CZ" dirty="0"/>
              <a:t>od CB</a:t>
            </a:r>
          </a:p>
          <a:p>
            <a:pPr marL="0" indent="0">
              <a:buNone/>
            </a:pPr>
            <a:r>
              <a:rPr lang="cs-CZ" dirty="0"/>
              <a:t>	- klesá poptávka po „drahých“ penězích</a:t>
            </a:r>
          </a:p>
          <a:p>
            <a:pPr marL="0" indent="0">
              <a:buNone/>
            </a:pPr>
            <a:r>
              <a:rPr lang="cs-CZ" dirty="0"/>
              <a:t>	- omezují se úvěrové zdroje</a:t>
            </a:r>
          </a:p>
          <a:p>
            <a:pPr marL="0" indent="0">
              <a:buNone/>
            </a:pPr>
            <a:r>
              <a:rPr lang="cs-CZ" dirty="0"/>
              <a:t>	- snižuje se nabídka peněz běžným </a:t>
            </a:r>
            <a:r>
              <a:rPr lang="cs-CZ" dirty="0" smtClean="0"/>
              <a:t>klientům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</a:t>
            </a:r>
            <a:r>
              <a:rPr lang="cs-CZ" dirty="0"/>
              <a:t>) klesající DS - obchodní banky mají levnější </a:t>
            </a:r>
            <a:r>
              <a:rPr lang="cs-CZ" dirty="0" smtClean="0"/>
              <a:t>	úvěry </a:t>
            </a:r>
            <a:r>
              <a:rPr lang="cs-CZ" dirty="0"/>
              <a:t>od CB</a:t>
            </a:r>
          </a:p>
          <a:p>
            <a:pPr marL="0" indent="0">
              <a:buNone/>
            </a:pPr>
            <a:r>
              <a:rPr lang="cs-CZ" dirty="0"/>
              <a:t>	- roste poptávka po „levnějších“ penězích</a:t>
            </a:r>
          </a:p>
          <a:p>
            <a:pPr marL="0" indent="0">
              <a:buNone/>
            </a:pPr>
            <a:r>
              <a:rPr lang="cs-CZ" dirty="0"/>
              <a:t>	- akumulují se úvěrové zdroje</a:t>
            </a:r>
          </a:p>
          <a:p>
            <a:pPr marL="0" indent="0">
              <a:buNone/>
            </a:pPr>
            <a:r>
              <a:rPr lang="cs-CZ" dirty="0"/>
              <a:t>	- roste nabídka peněz běžným klientům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368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dirty="0"/>
              <a:t>Nástroje monetární politiky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c) Operace na volném trhu</a:t>
            </a:r>
            <a:endParaRPr lang="cs-CZ" dirty="0"/>
          </a:p>
          <a:p>
            <a:r>
              <a:rPr lang="cs-CZ" dirty="0" smtClean="0"/>
              <a:t>CB </a:t>
            </a:r>
            <a:r>
              <a:rPr lang="cs-CZ" dirty="0"/>
              <a:t>nakupuje nebo prodává státní cenné papíry</a:t>
            </a:r>
          </a:p>
          <a:p>
            <a:r>
              <a:rPr lang="cs-CZ" dirty="0"/>
              <a:t> </a:t>
            </a:r>
            <a:r>
              <a:rPr lang="cs-CZ" dirty="0" smtClean="0"/>
              <a:t>tím </a:t>
            </a:r>
            <a:r>
              <a:rPr lang="cs-CZ" dirty="0"/>
              <a:t>manipuluje s masou peněžních prostředků v oběhu</a:t>
            </a:r>
          </a:p>
          <a:p>
            <a:pPr marL="0" indent="0">
              <a:buNone/>
            </a:pPr>
            <a:r>
              <a:rPr lang="cs-CZ" b="1" dirty="0"/>
              <a:t>d) Stanovení reeskontních kontingentů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při </a:t>
            </a:r>
            <a:r>
              <a:rPr lang="cs-CZ" dirty="0"/>
              <a:t>obchodní transakci je použita obchodní směnka, příjemce ji může prodat obchodní bance, ta ji eskontuje(poskytne eskontní úvěr na nižší částku), obchodní banka může před vypršením splatnosti směnku prodat CB a ta ji opět eskontuje – </a:t>
            </a:r>
            <a:r>
              <a:rPr lang="cs-CZ" b="1" dirty="0"/>
              <a:t>reeskont</a:t>
            </a:r>
            <a:endParaRPr lang="cs-CZ" dirty="0"/>
          </a:p>
          <a:p>
            <a:r>
              <a:rPr lang="cs-CZ" dirty="0" smtClean="0"/>
              <a:t>CB </a:t>
            </a:r>
            <a:r>
              <a:rPr lang="cs-CZ" dirty="0"/>
              <a:t>stanovuje celkový objem nakupovaných směnek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338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Nástroje monetární politiky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e) další</a:t>
            </a:r>
            <a:endParaRPr lang="cs-CZ" dirty="0"/>
          </a:p>
          <a:p>
            <a:r>
              <a:rPr lang="cs-CZ" dirty="0" smtClean="0"/>
              <a:t>stanovení </a:t>
            </a:r>
            <a:r>
              <a:rPr lang="cs-CZ" dirty="0"/>
              <a:t>lombardní sazby (velmi krátkodobý úvěr krytý cennými papíry, zlatem apod.)</a:t>
            </a:r>
          </a:p>
          <a:p>
            <a:r>
              <a:rPr lang="cs-CZ" dirty="0" smtClean="0"/>
              <a:t>selektivní </a:t>
            </a:r>
            <a:r>
              <a:rPr lang="cs-CZ" dirty="0"/>
              <a:t>úvěry – zvýhodnění pro určité firmy nebo obory</a:t>
            </a:r>
          </a:p>
          <a:p>
            <a:r>
              <a:rPr lang="cs-CZ" dirty="0" smtClean="0"/>
              <a:t>devizová </a:t>
            </a:r>
            <a:r>
              <a:rPr lang="cs-CZ" dirty="0"/>
              <a:t>politika a kontrola – úprava devizových kurzů</a:t>
            </a:r>
          </a:p>
          <a:p>
            <a:r>
              <a:rPr lang="cs-CZ" dirty="0" smtClean="0"/>
              <a:t>povinné </a:t>
            </a:r>
            <a:r>
              <a:rPr lang="cs-CZ" dirty="0"/>
              <a:t>vazby bilančních položek – poměr mezi zdroji a úvěry</a:t>
            </a:r>
          </a:p>
          <a:p>
            <a:r>
              <a:rPr lang="cs-CZ" dirty="0" smtClean="0"/>
              <a:t>různá </a:t>
            </a:r>
            <a:r>
              <a:rPr lang="cs-CZ" dirty="0"/>
              <a:t>doporučení a dohody CB a obchodních bank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102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20688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 globálního pohledu CB provádí dva typy monetární politiky:</a:t>
            </a:r>
            <a:endParaRPr lang="cs-CZ" dirty="0"/>
          </a:p>
          <a:p>
            <a:pPr lvl="0"/>
            <a:r>
              <a:rPr lang="cs-CZ" b="1" dirty="0"/>
              <a:t>expanzivní</a:t>
            </a:r>
            <a:r>
              <a:rPr lang="cs-CZ" dirty="0"/>
              <a:t> – zvyšování nabídky peněz</a:t>
            </a:r>
          </a:p>
          <a:p>
            <a:pPr lvl="0"/>
            <a:r>
              <a:rPr lang="cs-CZ" b="1" dirty="0"/>
              <a:t>restriktivní</a:t>
            </a:r>
            <a:r>
              <a:rPr lang="cs-CZ" dirty="0"/>
              <a:t> – snižování nabídky peněz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www.cnb.cz/cs/index.html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261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</TotalTime>
  <Words>225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Snímek 2</vt:lpstr>
      <vt:lpstr>Obecná ekonomie</vt:lpstr>
      <vt:lpstr>Snímek 4</vt:lpstr>
      <vt:lpstr>CB mění množství nabízených peněz těmito činnostmi</vt:lpstr>
      <vt:lpstr>Nástroje monetární politiky</vt:lpstr>
      <vt:lpstr>Nástroje monetární politiky</vt:lpstr>
      <vt:lpstr>Nástroje monetární politiky</vt:lpstr>
      <vt:lpstr>Nástroje monetární politiky</vt:lpstr>
      <vt:lpstr>Nástroje monetární politiky</vt:lpstr>
      <vt:lpstr>Snímek 11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7</cp:revision>
  <dcterms:created xsi:type="dcterms:W3CDTF">2014-04-28T16:54:21Z</dcterms:created>
  <dcterms:modified xsi:type="dcterms:W3CDTF">2014-10-08T12:36:16Z</dcterms:modified>
</cp:coreProperties>
</file>