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7D7795-7D84-40D9-B755-3F0AF5F81705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EA87E0-B5CE-4C48-880A-A334386802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82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EA87E0-B5CE-4C48-880A-A334386802E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300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229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9</a:t>
            </a:r>
            <a:r>
              <a:rPr lang="cs-CZ" sz="3600" dirty="0" smtClean="0"/>
              <a:t>. Národní hospodářství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2463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Národní </a:t>
            </a:r>
            <a:r>
              <a:rPr lang="cs-CZ" b="1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hospodářství </a:t>
            </a:r>
            <a:r>
              <a:rPr lang="cs-CZ" dirty="0"/>
              <a:t>daného </a:t>
            </a:r>
            <a:r>
              <a:rPr lang="cs-CZ" dirty="0" smtClean="0"/>
              <a:t>státu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Členění NH:</a:t>
            </a:r>
            <a:endParaRPr lang="cs-CZ" dirty="0"/>
          </a:p>
          <a:p>
            <a:r>
              <a:rPr lang="cs-CZ" dirty="0"/>
              <a:t>1. Sektory:	a) primární – těžba surovin, čerpání </a:t>
            </a:r>
            <a:r>
              <a:rPr lang="cs-CZ" dirty="0" smtClean="0"/>
              <a:t>		primárních </a:t>
            </a:r>
            <a:r>
              <a:rPr lang="cs-CZ" dirty="0"/>
              <a:t>zdrojů, zemědělství</a:t>
            </a:r>
          </a:p>
          <a:p>
            <a:pPr marL="0" indent="0">
              <a:buNone/>
            </a:pPr>
            <a:r>
              <a:rPr lang="cs-CZ" dirty="0"/>
              <a:t>		b) sekundární – zpracovatelský průmysl</a:t>
            </a:r>
          </a:p>
          <a:p>
            <a:pPr marL="0" indent="0">
              <a:buNone/>
            </a:pPr>
            <a:r>
              <a:rPr lang="cs-CZ" dirty="0"/>
              <a:t>		c) terciální – služby</a:t>
            </a:r>
          </a:p>
          <a:p>
            <a:pPr marL="0" indent="0">
              <a:buNone/>
            </a:pPr>
            <a:r>
              <a:rPr lang="cs-CZ" dirty="0"/>
              <a:t>		d) </a:t>
            </a:r>
            <a:r>
              <a:rPr lang="cs-CZ" dirty="0" err="1"/>
              <a:t>kvarciální</a:t>
            </a:r>
            <a:r>
              <a:rPr lang="cs-CZ" dirty="0"/>
              <a:t> – informační technologie, </a:t>
            </a:r>
            <a:r>
              <a:rPr lang="cs-CZ" dirty="0" smtClean="0"/>
              <a:t>		věda</a:t>
            </a:r>
            <a:r>
              <a:rPr lang="cs-CZ" dirty="0"/>
              <a:t>, výzkum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2. Odvětví – průmysl, zemědělství, doprava,....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3. Obory – dílčí složky daného odvětví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65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Členění NH dle principu financování</a:t>
            </a:r>
            <a:r>
              <a:rPr lang="cs-CZ" b="1" dirty="0" smtClean="0"/>
              <a:t>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8100392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624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908720"/>
            <a:ext cx="7467600" cy="4873752"/>
          </a:xfrm>
        </p:spPr>
        <p:txBody>
          <a:bodyPr>
            <a:normAutofit/>
          </a:bodyPr>
          <a:lstStyle/>
          <a:p>
            <a:r>
              <a:rPr lang="cs-CZ" dirty="0"/>
              <a:t>1. Ziskový – založen na tvorbě zisku – výroba produktu, poskytování služeb, distribuce,</a:t>
            </a:r>
          </a:p>
          <a:p>
            <a:pPr marL="0" indent="0">
              <a:buNone/>
            </a:pPr>
            <a:r>
              <a:rPr lang="cs-CZ" dirty="0" smtClean="0"/>
              <a:t>	prodej</a:t>
            </a:r>
            <a:r>
              <a:rPr lang="cs-CZ" dirty="0"/>
              <a:t>, ....</a:t>
            </a:r>
          </a:p>
          <a:p>
            <a:r>
              <a:rPr lang="cs-CZ" dirty="0"/>
              <a:t>2. Neziskový – poskytování služeb či produktu takových statků, které nejsou určeny k tržní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výměně</a:t>
            </a:r>
            <a:endParaRPr lang="cs-CZ" dirty="0"/>
          </a:p>
          <a:p>
            <a:pPr lvl="1"/>
            <a:r>
              <a:rPr lang="cs-CZ" dirty="0"/>
              <a:t>čerpání fondů, dotací, transferů ze státního či jiného rozpočtu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66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980728"/>
            <a:ext cx="7467600" cy="4873752"/>
          </a:xfrm>
        </p:spPr>
        <p:txBody>
          <a:bodyPr/>
          <a:lstStyle/>
          <a:p>
            <a:r>
              <a:rPr lang="cs-CZ" dirty="0"/>
              <a:t>1. </a:t>
            </a:r>
            <a:r>
              <a:rPr lang="cs-CZ" b="1" dirty="0"/>
              <a:t>Veřejný</a:t>
            </a:r>
            <a:r>
              <a:rPr lang="cs-CZ" dirty="0"/>
              <a:t>  </a:t>
            </a:r>
          </a:p>
          <a:p>
            <a:pPr marL="0" indent="0">
              <a:buNone/>
            </a:pPr>
            <a:r>
              <a:rPr lang="cs-CZ" dirty="0" smtClean="0"/>
              <a:t>	- </a:t>
            </a:r>
            <a:r>
              <a:rPr lang="cs-CZ" dirty="0"/>
              <a:t>státní – subjekty ve vlastnictví státu</a:t>
            </a:r>
          </a:p>
          <a:p>
            <a:pPr marL="0" indent="0">
              <a:buNone/>
            </a:pPr>
            <a:r>
              <a:rPr lang="cs-CZ" dirty="0"/>
              <a:t>	- samosprávný – kraje, obce</a:t>
            </a:r>
          </a:p>
          <a:p>
            <a:r>
              <a:rPr lang="cs-CZ" dirty="0"/>
              <a:t>2. </a:t>
            </a:r>
            <a:r>
              <a:rPr lang="cs-CZ" b="1" dirty="0"/>
              <a:t>Soukromý</a:t>
            </a:r>
            <a:r>
              <a:rPr lang="cs-CZ" dirty="0"/>
              <a:t> – subjekty ve vlastnictví soukromých osob</a:t>
            </a:r>
          </a:p>
          <a:p>
            <a:endParaRPr lang="cs-CZ" dirty="0"/>
          </a:p>
          <a:p>
            <a:pPr lvl="0"/>
            <a:r>
              <a:rPr lang="cs-CZ" dirty="0"/>
              <a:t>v praxi dochází i ke kombinacím</a:t>
            </a:r>
          </a:p>
          <a:p>
            <a:pPr lvl="0"/>
            <a:r>
              <a:rPr lang="cs-CZ" dirty="0"/>
              <a:t>všechny sektory se vzájemně ovlivňují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1147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Základní znaky veřejného sektoru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jsou </a:t>
            </a:r>
            <a:r>
              <a:rPr lang="cs-CZ" dirty="0"/>
              <a:t>ve veřejném vlastnictví</a:t>
            </a:r>
          </a:p>
          <a:p>
            <a:pPr lvl="0"/>
            <a:r>
              <a:rPr lang="cs-CZ" dirty="0"/>
              <a:t>je financován z veřejných financí</a:t>
            </a:r>
          </a:p>
          <a:p>
            <a:pPr lvl="0"/>
            <a:r>
              <a:rPr lang="cs-CZ" dirty="0"/>
              <a:t>rozhoduje se v něm veřejnou volbou</a:t>
            </a:r>
          </a:p>
          <a:p>
            <a:pPr lvl="0"/>
            <a:r>
              <a:rPr lang="cs-CZ" dirty="0"/>
              <a:t>podléhá veřejné kontrole</a:t>
            </a:r>
          </a:p>
          <a:p>
            <a:pPr lvl="0"/>
            <a:r>
              <a:rPr lang="cs-CZ" dirty="0"/>
              <a:t>nemá ziskový charakter</a:t>
            </a:r>
          </a:p>
        </p:txBody>
      </p:sp>
    </p:spTree>
    <p:extLst>
      <p:ext uri="{BB962C8B-B14F-4D97-AF65-F5344CB8AC3E}">
        <p14:creationId xmlns:p14="http://schemas.microsoft.com/office/powerpoint/2010/main" val="1441365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764704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Veřejný statek</a:t>
            </a:r>
            <a:endParaRPr lang="cs-CZ" dirty="0"/>
          </a:p>
          <a:p>
            <a:pPr lvl="0"/>
            <a:r>
              <a:rPr lang="cs-CZ" dirty="0"/>
              <a:t>nerivalitní spotřeba – spotřeba jednou osobou nevylučuje dostupnost komukoliv</a:t>
            </a:r>
          </a:p>
          <a:p>
            <a:pPr lvl="0"/>
            <a:r>
              <a:rPr lang="cs-CZ" dirty="0"/>
              <a:t>nevylučitelnost – nelze zabránit komukoliv ve spotřebě</a:t>
            </a:r>
          </a:p>
          <a:p>
            <a:pPr lvl="0"/>
            <a:r>
              <a:rPr lang="cs-CZ" dirty="0"/>
              <a:t>most, obrana státu, veřejná správa</a:t>
            </a:r>
          </a:p>
          <a:p>
            <a:pPr marL="0" indent="0">
              <a:buNone/>
            </a:pPr>
            <a:r>
              <a:rPr lang="cs-CZ" b="1" dirty="0"/>
              <a:t>Smíšený statek</a:t>
            </a:r>
            <a:endParaRPr lang="cs-CZ" dirty="0"/>
          </a:p>
          <a:p>
            <a:pPr lvl="0"/>
            <a:r>
              <a:rPr lang="cs-CZ" dirty="0"/>
              <a:t>jednotlivec může být vyloučen ze spotřeby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44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137</TotalTime>
  <Words>117</Words>
  <Application>Microsoft Office PowerPoint</Application>
  <PresentationFormat>Předvádění na obrazovce (4:3)</PresentationFormat>
  <Paragraphs>61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Prezentace aplikace PowerPoint</vt:lpstr>
      <vt:lpstr>Obecná ekonomie</vt:lpstr>
      <vt:lpstr>Národní hospodářství</vt:lpstr>
      <vt:lpstr>Členění NH dle principu financování:</vt:lpstr>
      <vt:lpstr>Prezentace aplikace PowerPoint</vt:lpstr>
      <vt:lpstr>Prezentace aplikace PowerPoint</vt:lpstr>
      <vt:lpstr>Základní znaky veřejného sektoru: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17</cp:revision>
  <dcterms:created xsi:type="dcterms:W3CDTF">2014-04-28T16:54:21Z</dcterms:created>
  <dcterms:modified xsi:type="dcterms:W3CDTF">2014-05-26T20:26:59Z</dcterms:modified>
</cp:coreProperties>
</file>