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231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11. Měření toků v NH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dirty="0"/>
              <a:t>Měření toků v NH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 </a:t>
            </a:r>
            <a:r>
              <a:rPr lang="cs-CZ" b="1" dirty="0">
                <a:sym typeface="Wingdings"/>
              </a:rPr>
              <a:t></a:t>
            </a:r>
            <a:r>
              <a:rPr lang="cs-CZ" b="1" dirty="0"/>
              <a:t> zjednodušení pouze na 2 subjekty – firmy a </a:t>
            </a:r>
            <a:r>
              <a:rPr lang="cs-CZ" b="1" dirty="0" smtClean="0"/>
              <a:t>domácnosti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2276872"/>
            <a:ext cx="7467600" cy="4221088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/>
              <a:t>Domácnosti – </a:t>
            </a:r>
            <a:r>
              <a:rPr lang="cs-CZ" dirty="0"/>
              <a:t>nakupují od firem na trzích finální produkci</a:t>
            </a:r>
          </a:p>
          <a:p>
            <a:pPr lvl="0"/>
            <a:r>
              <a:rPr lang="cs-CZ" dirty="0"/>
              <a:t>prodávají na trzích výrobních faktorů svou pracovní sílu</a:t>
            </a:r>
          </a:p>
          <a:p>
            <a:pPr marL="0" lvl="0" indent="0">
              <a:buNone/>
            </a:pPr>
            <a:r>
              <a:rPr lang="cs-CZ" b="1" dirty="0"/>
              <a:t>Firmy</a:t>
            </a:r>
            <a:r>
              <a:rPr lang="cs-CZ" dirty="0"/>
              <a:t> - nakupují na trzích výrobních faktorů pracovní sílu</a:t>
            </a:r>
          </a:p>
          <a:p>
            <a:pPr lvl="0"/>
            <a:r>
              <a:rPr lang="cs-CZ" dirty="0"/>
              <a:t>prodávají na trzích finální produkci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lvl="0"/>
            <a:r>
              <a:rPr lang="cs-CZ" dirty="0"/>
              <a:t>vzájemná směna se děje prostřednictvím </a:t>
            </a:r>
            <a:r>
              <a:rPr lang="cs-CZ" b="1" dirty="0"/>
              <a:t>peněz</a:t>
            </a:r>
            <a:endParaRPr lang="cs-CZ" dirty="0"/>
          </a:p>
          <a:p>
            <a:pPr lvl="0"/>
            <a:r>
              <a:rPr lang="cs-CZ" b="1" dirty="0"/>
              <a:t>ekonomický tok</a:t>
            </a:r>
            <a:r>
              <a:rPr lang="cs-CZ" dirty="0"/>
              <a:t> mezi danými subjekty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871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Lze tedy měřit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 smtClean="0"/>
              <a:t>Národní </a:t>
            </a:r>
            <a:r>
              <a:rPr lang="cs-CZ" b="1" dirty="0"/>
              <a:t>produkt (NP)</a:t>
            </a:r>
            <a:r>
              <a:rPr lang="cs-CZ" dirty="0"/>
              <a:t> – tok výrobků a služeb</a:t>
            </a:r>
          </a:p>
          <a:p>
            <a:pPr lvl="0"/>
            <a:r>
              <a:rPr lang="cs-CZ" dirty="0"/>
              <a:t>měří se peněžní výdaje na nákup výrobků a služeb – výdajová metoda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b="1" dirty="0"/>
              <a:t>Národní důchod (ND)</a:t>
            </a:r>
            <a:r>
              <a:rPr lang="cs-CZ" dirty="0"/>
              <a:t> – všechny příjmy domácností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			NP </a:t>
            </a:r>
            <a:r>
              <a:rPr lang="cs-CZ" b="1" dirty="0"/>
              <a:t>= ND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08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980728"/>
            <a:ext cx="7467600" cy="4873752"/>
          </a:xfrm>
        </p:spPr>
        <p:txBody>
          <a:bodyPr>
            <a:normAutofit lnSpcReduction="10000"/>
          </a:bodyPr>
          <a:lstStyle/>
          <a:p>
            <a:r>
              <a:rPr lang="cs-CZ" b="1" dirty="0"/>
              <a:t>Hrubý národní produkt (HNP)</a:t>
            </a:r>
            <a:r>
              <a:rPr lang="cs-CZ" dirty="0"/>
              <a:t> – celková peněžní hodnota toku finálních statků a služeb vytvořená za určité časové období národními výrobními faktory ve vlastnictví občanů daného státu, bez ohledu na to, zda byly tyto statky vyrobeny na území daného státu nebo v zahraničí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b="1" dirty="0"/>
              <a:t>Hrubý domácí produkt (HDP)</a:t>
            </a:r>
            <a:r>
              <a:rPr lang="cs-CZ" dirty="0"/>
              <a:t> - celková peněžní hodnota toku finálních statků a služeb vytvořená za určité časové období všemi výrobními faktory na území daného státu bez ohledu na to, zda jsou ve vlastnictví občanů tohoto státu nebo cizinců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756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Další národohospodářské </a:t>
            </a:r>
            <a:r>
              <a:rPr lang="cs-CZ" b="1" dirty="0" smtClean="0"/>
              <a:t>ukazatele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/>
              <a:t>HDP </a:t>
            </a:r>
            <a:r>
              <a:rPr lang="cs-CZ" b="1" dirty="0"/>
              <a:t>(HNP) na obyvatele </a:t>
            </a:r>
            <a:r>
              <a:rPr lang="cs-CZ" dirty="0"/>
              <a:t>– nejpoužívanější ukazatel pro mezinárodní srovnání</a:t>
            </a:r>
          </a:p>
          <a:p>
            <a:pPr lvl="0"/>
            <a:r>
              <a:rPr lang="cs-CZ" b="1" dirty="0"/>
              <a:t>Mikroekonomické faktory</a:t>
            </a:r>
            <a:r>
              <a:rPr lang="cs-CZ" dirty="0"/>
              <a:t> – životní úroveň, spokojenost lidí</a:t>
            </a:r>
          </a:p>
          <a:p>
            <a:pPr lvl="0"/>
            <a:r>
              <a:rPr lang="cs-CZ" b="1" dirty="0"/>
              <a:t>Čistý ekonomický blahobyt</a:t>
            </a:r>
            <a:r>
              <a:rPr lang="cs-CZ" dirty="0"/>
              <a:t> – připočítáme k HDP či k HNP  výrobky a služby vyprodukované stínovou ekonomikou (odhad), výrobky a služby, které vyrobíme sami sobě (zelenina), volný čas(dovolená, svátky), růst kvality výrobků a služeb</a:t>
            </a:r>
          </a:p>
          <a:p>
            <a:pPr lvl="0"/>
            <a:r>
              <a:rPr lang="cs-CZ" b="1" dirty="0"/>
              <a:t>Čistý národní produkt</a:t>
            </a:r>
            <a:r>
              <a:rPr lang="cs-CZ" dirty="0"/>
              <a:t> – úprava HNP a HDP o obnovovací investice (odečteme odpisy)</a:t>
            </a:r>
          </a:p>
          <a:p>
            <a:pPr lvl="0"/>
            <a:r>
              <a:rPr lang="cs-CZ" b="1" dirty="0"/>
              <a:t>Porovnání zemí dle HDP v objemovém vyjádření</a:t>
            </a:r>
            <a:endParaRPr lang="cs-CZ" dirty="0"/>
          </a:p>
          <a:p>
            <a:pPr lvl="0"/>
            <a:r>
              <a:rPr lang="cs-CZ" b="1" dirty="0"/>
              <a:t>Ekonomický růst – </a:t>
            </a:r>
            <a:r>
              <a:rPr lang="cs-CZ" dirty="0"/>
              <a:t>změna HDP a HNP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57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187</TotalTime>
  <Words>166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Obecná ekonomie</vt:lpstr>
      <vt:lpstr>  Měření toků v NH   zjednodušení pouze na 2 subjekty – firmy a domácnosti</vt:lpstr>
      <vt:lpstr>Lze tedy měřit:</vt:lpstr>
      <vt:lpstr>Prezentace aplikace PowerPoint</vt:lpstr>
      <vt:lpstr>Další národohospodářské ukazatele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22</cp:revision>
  <dcterms:created xsi:type="dcterms:W3CDTF">2014-04-28T16:54:21Z</dcterms:created>
  <dcterms:modified xsi:type="dcterms:W3CDTF">2014-05-26T21:06:49Z</dcterms:modified>
</cp:coreProperties>
</file>