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9" r:id="rId3"/>
    <p:sldId id="260" r:id="rId4"/>
    <p:sldId id="261" r:id="rId5"/>
    <p:sldId id="262" r:id="rId6"/>
    <p:sldId id="263" r:id="rId7"/>
    <p:sldId id="266" r:id="rId8"/>
    <p:sldId id="269" r:id="rId9"/>
    <p:sldId id="270" r:id="rId10"/>
    <p:sldId id="26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5" d="100"/>
          <a:sy n="95" d="100"/>
        </p:scale>
        <p:origin x="-96" y="-33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slide" Target="slide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slide" Target="slide10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jp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800000" y="892479"/>
            <a:ext cx="5867400" cy="1345791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429916" y="3462916"/>
            <a:ext cx="46075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Návrhové systémy</a:t>
            </a:r>
          </a:p>
        </p:txBody>
      </p:sp>
    </p:spTree>
    <p:extLst>
      <p:ext uri="{BB962C8B-B14F-4D97-AF65-F5344CB8AC3E}">
        <p14:creationId xmlns:p14="http://schemas.microsoft.com/office/powerpoint/2010/main" val="39294954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655068" y="5269307"/>
            <a:ext cx="5867400" cy="1345791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12304" y="548094"/>
            <a:ext cx="8352928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materiálu:  III/2-11-16_Editor schematických značek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Ing.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Janyška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L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ubomír</a:t>
            </a:r>
          </a:p>
          <a:p>
            <a:pPr>
              <a:lnSpc>
                <a:spcPct val="150000"/>
              </a:lnSpc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Tématický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okruh:   Návrhové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systémy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tvorby:  10.04.2013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12303" y="4149080"/>
            <a:ext cx="83529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					       Ing.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Janyška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Lubomír</a:t>
            </a:r>
          </a:p>
        </p:txBody>
      </p:sp>
      <p:pic>
        <p:nvPicPr>
          <p:cNvPr id="12" name="Picture 2" descr="G:\DUMY\LOGO SO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7817" y="260648"/>
            <a:ext cx="1731665" cy="1455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Šipka doprava 6">
            <a:hlinkClick r:id="rId4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4780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548680"/>
            <a:ext cx="784887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70C0"/>
                </a:solidFill>
                <a:latin typeface="Times New Roman"/>
                <a:ea typeface="Times New Roman"/>
              </a:rPr>
              <a:t>Editor </a:t>
            </a:r>
            <a:r>
              <a:rPr lang="cs-CZ" sz="2400" b="1" dirty="0">
                <a:solidFill>
                  <a:srgbClr val="0070C0"/>
                </a:solidFill>
                <a:latin typeface="Times New Roman"/>
                <a:ea typeface="Times New Roman"/>
              </a:rPr>
              <a:t>schematických značek</a:t>
            </a:r>
          </a:p>
        </p:txBody>
      </p:sp>
      <p:sp>
        <p:nvSpPr>
          <p:cNvPr id="3" name="Obdélník 2"/>
          <p:cNvSpPr/>
          <p:nvPr/>
        </p:nvSpPr>
        <p:spPr>
          <a:xfrm>
            <a:off x="755576" y="1196752"/>
            <a:ext cx="7848872" cy="830997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  <a:scene3d>
              <a:camera prst="orthographicFront"/>
              <a:lightRig rig="threePt" dir="t"/>
            </a:scene3d>
            <a:sp3d contourW="12700">
              <a:contourClr>
                <a:srgbClr val="FF0000"/>
              </a:contourClr>
            </a:sp3d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Times New Roman"/>
                <a:ea typeface="Times New Roman"/>
              </a:rPr>
              <a:t>Podoba </a:t>
            </a:r>
            <a:r>
              <a:rPr lang="cs-CZ" sz="2400" dirty="0">
                <a:solidFill>
                  <a:schemeClr val="bg1"/>
                </a:solidFill>
                <a:latin typeface="Times New Roman"/>
                <a:ea typeface="Times New Roman"/>
              </a:rPr>
              <a:t>schematické značky se vytvoří z jednoduchých grafických </a:t>
            </a:r>
            <a:r>
              <a:rPr lang="cs-CZ" sz="2400" dirty="0" smtClean="0">
                <a:solidFill>
                  <a:schemeClr val="bg1"/>
                </a:solidFill>
                <a:latin typeface="Times New Roman"/>
                <a:ea typeface="Times New Roman"/>
              </a:rPr>
              <a:t>objektů. </a:t>
            </a:r>
            <a:endParaRPr lang="cs-CZ" sz="2400" dirty="0">
              <a:solidFill>
                <a:schemeClr val="bg1"/>
              </a:solidFill>
              <a:latin typeface="Times New Roman"/>
              <a:ea typeface="Times New Roman"/>
            </a:endParaRPr>
          </a:p>
        </p:txBody>
      </p:sp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4963" y="2397082"/>
            <a:ext cx="4176464" cy="3633058"/>
          </a:xfrm>
          <a:prstGeom prst="rect">
            <a:avLst/>
          </a:prstGeom>
        </p:spPr>
      </p:pic>
      <p:sp>
        <p:nvSpPr>
          <p:cNvPr id="10" name="Obdélník 9"/>
          <p:cNvSpPr/>
          <p:nvPr/>
        </p:nvSpPr>
        <p:spPr>
          <a:xfrm>
            <a:off x="5652120" y="2492896"/>
            <a:ext cx="295232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>
                <a:latin typeface="Times New Roman"/>
                <a:ea typeface="Times New Roman"/>
              </a:rPr>
              <a:t>(</a:t>
            </a:r>
            <a:r>
              <a:rPr lang="cs-CZ" sz="2400" dirty="0">
                <a:solidFill>
                  <a:srgbClr val="FF0000"/>
                </a:solidFill>
                <a:latin typeface="Times New Roman"/>
                <a:ea typeface="Times New Roman"/>
              </a:rPr>
              <a:t>Čára</a:t>
            </a:r>
            <a:r>
              <a:rPr lang="cs-CZ" sz="2400" dirty="0">
                <a:latin typeface="Times New Roman"/>
                <a:ea typeface="Times New Roman"/>
              </a:rPr>
              <a:t>, </a:t>
            </a:r>
            <a:r>
              <a:rPr lang="cs-CZ" sz="2400" dirty="0" smtClean="0">
                <a:latin typeface="Times New Roman"/>
                <a:ea typeface="Times New Roman"/>
              </a:rPr>
              <a:t>          </a:t>
            </a:r>
            <a:r>
              <a:rPr lang="cs-CZ" sz="2400" dirty="0" smtClean="0">
                <a:solidFill>
                  <a:srgbClr val="FF0000"/>
                </a:solidFill>
                <a:latin typeface="Times New Roman"/>
                <a:ea typeface="Times New Roman"/>
              </a:rPr>
              <a:t>kružnice</a:t>
            </a:r>
            <a:r>
              <a:rPr lang="cs-CZ" sz="2400" dirty="0">
                <a:latin typeface="Times New Roman"/>
                <a:ea typeface="Times New Roman"/>
              </a:rPr>
              <a:t>, oblouk, </a:t>
            </a:r>
            <a:r>
              <a:rPr lang="cs-CZ" sz="2400" dirty="0" smtClean="0">
                <a:latin typeface="Times New Roman"/>
                <a:ea typeface="Times New Roman"/>
              </a:rPr>
              <a:t>   obdélník</a:t>
            </a:r>
            <a:r>
              <a:rPr lang="cs-CZ" sz="2400" dirty="0">
                <a:latin typeface="Times New Roman"/>
                <a:ea typeface="Times New Roman"/>
              </a:rPr>
              <a:t>, </a:t>
            </a:r>
            <a:r>
              <a:rPr lang="cs-CZ" sz="2400" dirty="0">
                <a:solidFill>
                  <a:srgbClr val="FF0000"/>
                </a:solidFill>
                <a:latin typeface="Times New Roman"/>
                <a:ea typeface="Times New Roman"/>
              </a:rPr>
              <a:t>polygon</a:t>
            </a:r>
            <a:r>
              <a:rPr lang="cs-CZ" sz="2400" dirty="0">
                <a:latin typeface="Times New Roman"/>
                <a:ea typeface="Times New Roman"/>
              </a:rPr>
              <a:t>, </a:t>
            </a:r>
            <a:r>
              <a:rPr lang="cs-CZ" sz="2400" dirty="0" smtClean="0">
                <a:latin typeface="Times New Roman"/>
                <a:ea typeface="Times New Roman"/>
              </a:rPr>
              <a:t>             </a:t>
            </a:r>
            <a:r>
              <a:rPr lang="cs-CZ" sz="2400" dirty="0" smtClean="0">
                <a:solidFill>
                  <a:srgbClr val="FF0000"/>
                </a:solidFill>
                <a:latin typeface="Times New Roman"/>
                <a:ea typeface="Times New Roman"/>
              </a:rPr>
              <a:t>text</a:t>
            </a:r>
            <a:r>
              <a:rPr lang="cs-CZ" sz="2400" dirty="0">
                <a:latin typeface="Times New Roman"/>
                <a:ea typeface="Times New Roman"/>
              </a:rPr>
              <a:t>)</a:t>
            </a:r>
          </a:p>
        </p:txBody>
      </p:sp>
      <p:sp>
        <p:nvSpPr>
          <p:cNvPr id="4" name="Šipka dolů 3"/>
          <p:cNvSpPr/>
          <p:nvPr/>
        </p:nvSpPr>
        <p:spPr>
          <a:xfrm rot="4229144">
            <a:off x="3663317" y="1402796"/>
            <a:ext cx="216024" cy="4221083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lů 4"/>
          <p:cNvSpPr/>
          <p:nvPr/>
        </p:nvSpPr>
        <p:spPr>
          <a:xfrm rot="4442046">
            <a:off x="4675688" y="757397"/>
            <a:ext cx="216024" cy="577117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lů 5"/>
          <p:cNvSpPr/>
          <p:nvPr/>
        </p:nvSpPr>
        <p:spPr>
          <a:xfrm rot="4397468">
            <a:off x="3799363" y="2205900"/>
            <a:ext cx="216024" cy="396044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lů 6"/>
          <p:cNvSpPr/>
          <p:nvPr/>
        </p:nvSpPr>
        <p:spPr>
          <a:xfrm rot="4304897">
            <a:off x="4675688" y="1355786"/>
            <a:ext cx="216024" cy="648807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49134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14280" y="548680"/>
            <a:ext cx="7987986" cy="830997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Times New Roman"/>
                <a:ea typeface="Times New Roman"/>
              </a:rPr>
              <a:t>Přípojná </a:t>
            </a:r>
            <a:r>
              <a:rPr lang="cs-CZ" sz="2400" dirty="0">
                <a:solidFill>
                  <a:schemeClr val="bg1"/>
                </a:solidFill>
                <a:latin typeface="Times New Roman"/>
                <a:ea typeface="Times New Roman"/>
              </a:rPr>
              <a:t>místa značky tvoří speciální objekty - </a:t>
            </a:r>
            <a:r>
              <a:rPr lang="cs-CZ" sz="2400" dirty="0">
                <a:solidFill>
                  <a:srgbClr val="FF0000"/>
                </a:solidFill>
                <a:latin typeface="Times New Roman"/>
                <a:ea typeface="Times New Roman"/>
              </a:rPr>
              <a:t>horké body</a:t>
            </a:r>
            <a:r>
              <a:rPr lang="cs-CZ" sz="2400" dirty="0">
                <a:solidFill>
                  <a:schemeClr val="bg1"/>
                </a:solidFill>
                <a:latin typeface="Times New Roman"/>
                <a:ea typeface="Times New Roman"/>
              </a:rPr>
              <a:t>, které spolu nesou číslo vývodu a jeho název.</a:t>
            </a: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280" y="1706847"/>
            <a:ext cx="4943475" cy="4476750"/>
          </a:xfrm>
          <a:prstGeom prst="rect">
            <a:avLst/>
          </a:prstGeom>
        </p:spPr>
      </p:pic>
      <p:sp>
        <p:nvSpPr>
          <p:cNvPr id="2" name="Šipka dolů 1"/>
          <p:cNvSpPr/>
          <p:nvPr/>
        </p:nvSpPr>
        <p:spPr>
          <a:xfrm rot="2338255">
            <a:off x="6091940" y="682514"/>
            <a:ext cx="216024" cy="3410027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7553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77731" y="476672"/>
            <a:ext cx="7632848" cy="1569660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Popis </a:t>
            </a:r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značky tvoří její reference, název, hodnota, patice a model. Podle těchto textových popisů se pak například kontroluje schéma, volí vhodná patice při návrhu spojů apod.</a:t>
            </a:r>
          </a:p>
        </p:txBody>
      </p:sp>
      <p:sp>
        <p:nvSpPr>
          <p:cNvPr id="12" name="Šipka doprava 11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7730" y="2492896"/>
            <a:ext cx="5234429" cy="3358992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7145029" y="2476038"/>
            <a:ext cx="143020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Reference</a:t>
            </a:r>
          </a:p>
        </p:txBody>
      </p:sp>
      <p:sp>
        <p:nvSpPr>
          <p:cNvPr id="4" name="Obdélník 3"/>
          <p:cNvSpPr/>
          <p:nvPr/>
        </p:nvSpPr>
        <p:spPr>
          <a:xfrm>
            <a:off x="7145030" y="3068960"/>
            <a:ext cx="145310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Název</a:t>
            </a:r>
            <a:endParaRPr lang="cs-CZ" sz="24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7145030" y="3645024"/>
            <a:ext cx="133427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Patice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Šipka dolů 5"/>
          <p:cNvSpPr/>
          <p:nvPr/>
        </p:nvSpPr>
        <p:spPr>
          <a:xfrm rot="4950557">
            <a:off x="5392198" y="1245006"/>
            <a:ext cx="216024" cy="331221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lů 6"/>
          <p:cNvSpPr/>
          <p:nvPr/>
        </p:nvSpPr>
        <p:spPr>
          <a:xfrm rot="4403653">
            <a:off x="5599845" y="2322513"/>
            <a:ext cx="216024" cy="302650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lů 8"/>
          <p:cNvSpPr/>
          <p:nvPr/>
        </p:nvSpPr>
        <p:spPr>
          <a:xfrm rot="4563219">
            <a:off x="5250814" y="2626839"/>
            <a:ext cx="232092" cy="367240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91518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728242" y="332656"/>
            <a:ext cx="7804198" cy="1200329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algn="just"/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Každá </a:t>
            </a:r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značka může mít několik </a:t>
            </a:r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různých </a:t>
            </a:r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grafických podob. Toho lze využít pro možnost volby podoby značky podle různých norem</a:t>
            </a:r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24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8242" y="1698649"/>
            <a:ext cx="4851870" cy="4826695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5652120" y="1700808"/>
            <a:ext cx="2880320" cy="378565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algn="just"/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Dvě různé podoby značky mohou také reprezentovat například značku operačního zesilovače </a:t>
            </a:r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 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napětím</a:t>
            </a:r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cs-CZ" sz="2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bez 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napětí</a:t>
            </a:r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napájecích </a:t>
            </a:r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vývodů nebo zvlášť cívku a zvlášť kontakty relé.</a:t>
            </a:r>
          </a:p>
        </p:txBody>
      </p:sp>
      <p:sp>
        <p:nvSpPr>
          <p:cNvPr id="2" name="Šipka dolů 1"/>
          <p:cNvSpPr/>
          <p:nvPr/>
        </p:nvSpPr>
        <p:spPr>
          <a:xfrm rot="4936857">
            <a:off x="3499062" y="2009644"/>
            <a:ext cx="227804" cy="4112566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lů 4"/>
          <p:cNvSpPr/>
          <p:nvPr/>
        </p:nvSpPr>
        <p:spPr>
          <a:xfrm rot="4851332">
            <a:off x="5842924" y="2118988"/>
            <a:ext cx="236757" cy="3962599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31245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625540" y="620688"/>
            <a:ext cx="7920880" cy="830997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algn="just"/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Každá značka </a:t>
            </a:r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může mít několik </a:t>
            </a:r>
            <a:r>
              <a:rPr lang="cs-CZ" sz="2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skupin</a:t>
            </a:r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- příkladem je integrovaný obvod obsahující čtyři identická hradla.</a:t>
            </a:r>
          </a:p>
        </p:txBody>
      </p:sp>
      <p:sp>
        <p:nvSpPr>
          <p:cNvPr id="5" name="Šipka doprava 4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540" y="1620565"/>
            <a:ext cx="4242965" cy="4904779"/>
          </a:xfrm>
          <a:prstGeom prst="rect">
            <a:avLst/>
          </a:prstGeom>
        </p:spPr>
      </p:pic>
      <p:sp>
        <p:nvSpPr>
          <p:cNvPr id="8" name="Obdélník 7"/>
          <p:cNvSpPr/>
          <p:nvPr/>
        </p:nvSpPr>
        <p:spPr>
          <a:xfrm>
            <a:off x="5004048" y="2493439"/>
            <a:ext cx="3542372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Proto je používán systém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skupin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v jednom pouzdru, označován 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písmeny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, vstupy a 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výstupy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Šipka dolů 1"/>
          <p:cNvSpPr/>
          <p:nvPr/>
        </p:nvSpPr>
        <p:spPr>
          <a:xfrm rot="3151151">
            <a:off x="3345524" y="161809"/>
            <a:ext cx="216095" cy="4904767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Šipka dolů 3"/>
          <p:cNvSpPr/>
          <p:nvPr/>
        </p:nvSpPr>
        <p:spPr>
          <a:xfrm rot="4682056">
            <a:off x="3616262" y="1299123"/>
            <a:ext cx="216024" cy="556175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lů 5"/>
          <p:cNvSpPr/>
          <p:nvPr/>
        </p:nvSpPr>
        <p:spPr>
          <a:xfrm rot="4307161">
            <a:off x="4896035" y="3236126"/>
            <a:ext cx="216024" cy="221916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5291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625540" y="620688"/>
            <a:ext cx="7920880" cy="1200329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Pro </a:t>
            </a:r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značku lze definovat i „skryté napájení“ - vývody součástky, které nejsou na schématu kresleny, avšak při návrhu plošných spojů se propojují.</a:t>
            </a:r>
          </a:p>
        </p:txBody>
      </p:sp>
      <p:sp>
        <p:nvSpPr>
          <p:cNvPr id="5" name="Šipka doprava 4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004048" y="2420888"/>
            <a:ext cx="3542372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Skryté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napájení lze vyvést ze značky do schématu pomocí „</a:t>
            </a:r>
            <a:r>
              <a:rPr lang="cs-CZ" sz="2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společného vývodu“.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To je bod, kam lze připojit vodič a který je zároveň připojen ke skrytému napájení značky.</a:t>
            </a:r>
          </a:p>
          <a:p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540" y="1894438"/>
            <a:ext cx="4092302" cy="4636034"/>
          </a:xfrm>
          <a:prstGeom prst="rect">
            <a:avLst/>
          </a:prstGeom>
        </p:spPr>
      </p:pic>
      <p:sp>
        <p:nvSpPr>
          <p:cNvPr id="4" name="Šipka dolů 3"/>
          <p:cNvSpPr/>
          <p:nvPr/>
        </p:nvSpPr>
        <p:spPr>
          <a:xfrm rot="4673171">
            <a:off x="4893342" y="2028279"/>
            <a:ext cx="207431" cy="388843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41919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625540" y="620688"/>
            <a:ext cx="7920880" cy="830997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Opravíme-li </a:t>
            </a:r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značku, která je již použita v návrhu, </a:t>
            </a:r>
            <a:r>
              <a:rPr lang="cs-CZ" sz="2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promítne se tato změna </a:t>
            </a:r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do všech již umístěných značek ve schématu.</a:t>
            </a:r>
          </a:p>
        </p:txBody>
      </p:sp>
      <p:sp>
        <p:nvSpPr>
          <p:cNvPr id="5" name="Šipka doprava 4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2060848"/>
            <a:ext cx="2318468" cy="238447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73269" y="2059864"/>
            <a:ext cx="2369063" cy="2385458"/>
          </a:xfrm>
          <a:prstGeom prst="rect">
            <a:avLst/>
          </a:prstGeom>
        </p:spPr>
      </p:pic>
      <p:sp>
        <p:nvSpPr>
          <p:cNvPr id="11" name="Šipka doprava 10"/>
          <p:cNvSpPr/>
          <p:nvPr/>
        </p:nvSpPr>
        <p:spPr>
          <a:xfrm>
            <a:off x="3431131" y="2676529"/>
            <a:ext cx="2448272" cy="115212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91184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62817" y="260648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35292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Tato prezentace slouží k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výuce systémů pro simulaci a návrhy el. zařízení.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Žáci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na základě studia vytváří pomocí PC obvody el. zařízení a výstupní data pro výrobu.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 dirty="0">
                <a:latin typeface="Times New Roman" pitchFamily="18" charset="0"/>
                <a:cs typeface="Times New Roman" pitchFamily="18" charset="0"/>
              </a:rPr>
              <a:t>zdroje</a:t>
            </a: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:</a:t>
            </a:r>
            <a:endParaRPr lang="cs-CZ" b="1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76434" y="4995359"/>
            <a:ext cx="83529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je Ing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 Janyška Lubomír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4816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381</TotalTime>
  <Words>352</Words>
  <Application>Microsoft Office PowerPoint</Application>
  <PresentationFormat>Předvádění na obrazovce (4:3)</PresentationFormat>
  <Paragraphs>31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Janes</dc:creator>
  <cp:lastModifiedBy>Janes</cp:lastModifiedBy>
  <cp:revision>49</cp:revision>
  <dcterms:created xsi:type="dcterms:W3CDTF">2013-03-27T08:46:28Z</dcterms:created>
  <dcterms:modified xsi:type="dcterms:W3CDTF">2014-10-02T08:46:21Z</dcterms:modified>
</cp:coreProperties>
</file>