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2" r:id="rId5"/>
    <p:sldId id="271" r:id="rId6"/>
    <p:sldId id="276" r:id="rId7"/>
    <p:sldId id="283" r:id="rId8"/>
    <p:sldId id="284" r:id="rId9"/>
    <p:sldId id="285" r:id="rId10"/>
    <p:sldId id="286" r:id="rId11"/>
    <p:sldId id="289" r:id="rId12"/>
    <p:sldId id="288" r:id="rId13"/>
    <p:sldId id="287" r:id="rId14"/>
    <p:sldId id="28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13.10.2014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Peníze 3</a:t>
            </a:r>
            <a:endParaRPr lang="cs-CZ" sz="2800" b="1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VI-2-16-03_Penize-3_Historicky-vyvoj-penez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08518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Peníze 3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6486" y="2640603"/>
            <a:ext cx="8284965" cy="144655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Peníze, barterový obchod, mince, bankovky, státovky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691679" y="5449698"/>
            <a:ext cx="36004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http://penize.org/historie-penez/</a:t>
            </a:r>
          </a:p>
        </p:txBody>
      </p:sp>
      <p:pic>
        <p:nvPicPr>
          <p:cNvPr id="1027" name="Picture 3" descr="C:\Users\NB1\AppData\Local\Microsoft\Windows\Temporary Internet Files\Content.IE5\N82HNRA1\MC900424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3580" y="5109228"/>
            <a:ext cx="1330764" cy="1223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80729"/>
            <a:ext cx="741682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Peníze</a:t>
            </a:r>
          </a:p>
          <a:p>
            <a:endParaRPr lang="cs-CZ" sz="3200" dirty="0"/>
          </a:p>
          <a:p>
            <a:pPr marL="571500" indent="-571500">
              <a:buFont typeface="Wingdings" pitchFamily="2" charset="2"/>
              <a:buChar char="q"/>
            </a:pPr>
            <a:r>
              <a:rPr lang="cs-CZ" sz="2800" dirty="0" smtClean="0"/>
              <a:t>nástroj obchodu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http</a:t>
            </a:r>
            <a:r>
              <a:rPr lang="cs-CZ" sz="2000" dirty="0">
                <a:solidFill>
                  <a:srgbClr val="FF0000"/>
                </a:solidFill>
              </a:rPr>
              <a:t>://</a:t>
            </a:r>
            <a:r>
              <a:rPr lang="cs-CZ" sz="2000" dirty="0" smtClean="0">
                <a:solidFill>
                  <a:srgbClr val="FF0000"/>
                </a:solidFill>
              </a:rPr>
              <a:t>www.cnb.cz/cs/platidla/bankovky/animace.html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7313" y="764704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5302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80728"/>
            <a:ext cx="7488832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Historický vývoj peněz</a:t>
            </a:r>
          </a:p>
          <a:p>
            <a:endParaRPr lang="cs-CZ" sz="3600" dirty="0" smtClean="0"/>
          </a:p>
          <a:p>
            <a:r>
              <a:rPr lang="cs-CZ" sz="3600" dirty="0" smtClean="0"/>
              <a:t>Lidé se začali specializovat na to, co uměli vyrábět lépe než ostatní, své výrobky pak navzájem směňovali, </a:t>
            </a:r>
          </a:p>
          <a:p>
            <a:r>
              <a:rPr lang="cs-CZ" sz="3600" dirty="0" smtClean="0"/>
              <a:t>vznikl              </a:t>
            </a:r>
          </a:p>
          <a:p>
            <a:r>
              <a:rPr lang="cs-CZ" sz="3600" b="1" dirty="0" smtClean="0"/>
              <a:t>barterový obchod </a:t>
            </a:r>
            <a:r>
              <a:rPr lang="cs-CZ" sz="3600" dirty="0" smtClean="0"/>
              <a:t>= směna zboží za zboží (výměnný obchod)</a:t>
            </a:r>
            <a:endParaRPr lang="cs-CZ" sz="3600" b="1" dirty="0"/>
          </a:p>
        </p:txBody>
      </p:sp>
      <p:sp>
        <p:nvSpPr>
          <p:cNvPr id="6" name="Šipka doprava 5"/>
          <p:cNvSpPr/>
          <p:nvPr/>
        </p:nvSpPr>
        <p:spPr>
          <a:xfrm>
            <a:off x="3636560" y="3911572"/>
            <a:ext cx="978408" cy="484632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229200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5272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836712"/>
            <a:ext cx="7128792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prstClr val="black"/>
                </a:solidFill>
              </a:rPr>
              <a:t>Úlohu platidla v různých kulturách při směnném obchodu plnily např. kamínky nerostů, mušle, pírka, postupem času barevné a drahé kovy (hřivny, pruty, mince). Nejvíce se osvědčily </a:t>
            </a:r>
            <a:r>
              <a:rPr lang="cs-CZ" sz="4000" b="1" dirty="0" smtClean="0">
                <a:solidFill>
                  <a:prstClr val="black"/>
                </a:solidFill>
              </a:rPr>
              <a:t>mince.</a:t>
            </a:r>
          </a:p>
          <a:p>
            <a:endParaRPr lang="cs-CZ" sz="3600" dirty="0">
              <a:solidFill>
                <a:prstClr val="black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941168"/>
            <a:ext cx="1335087" cy="1225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35528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Mince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Tx/>
              <a:buChar char="-"/>
            </a:pPr>
            <a:r>
              <a:rPr lang="cs-CZ" dirty="0" smtClean="0"/>
              <a:t>Jeden z nejdéle trvajících prostředků směny (před 4500 lety)</a:t>
            </a:r>
          </a:p>
          <a:p>
            <a:pPr>
              <a:buFontTx/>
              <a:buChar char="-"/>
            </a:pPr>
            <a:r>
              <a:rPr lang="cs-CZ" dirty="0" smtClean="0"/>
              <a:t>Rozmach v antickém Řecku – váha a ryzost</a:t>
            </a:r>
          </a:p>
          <a:p>
            <a:pPr>
              <a:buFontTx/>
              <a:buChar char="-"/>
            </a:pPr>
            <a:r>
              <a:rPr lang="cs-CZ" dirty="0" smtClean="0"/>
              <a:t>V minulosti raženy z drahých kovů (zlato, stříbro)</a:t>
            </a:r>
          </a:p>
          <a:p>
            <a:pPr>
              <a:buFontTx/>
              <a:buChar char="-"/>
            </a:pPr>
            <a:r>
              <a:rPr lang="cs-CZ" dirty="0" smtClean="0"/>
              <a:t>Novodobá mince nemá žádnou hodnotu (bez záruky státu by se jednalo o kus plechu)</a:t>
            </a:r>
          </a:p>
          <a:p>
            <a:pPr>
              <a:buFontTx/>
              <a:buChar char="-"/>
            </a:pP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Největší </a:t>
            </a:r>
            <a:r>
              <a:rPr lang="cs-CZ" dirty="0"/>
              <a:t>zlatá mince má cenu 84,2 milionu </a:t>
            </a:r>
            <a:r>
              <a:rPr lang="cs-CZ" dirty="0" smtClean="0"/>
              <a:t>korun</a:t>
            </a:r>
          </a:p>
          <a:p>
            <a:pPr>
              <a:buFontTx/>
              <a:buChar char="-"/>
            </a:pPr>
            <a:r>
              <a:rPr lang="cs-CZ" dirty="0">
                <a:solidFill>
                  <a:srgbClr val="FF0000"/>
                </a:solidFill>
              </a:rPr>
              <a:t>http://www.tyden.cz/rubriky/zahranici/evropa/nejvetsi-zlata-mince-ma-cenu-84-2-milionu-korun_173642.html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60385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Bankovky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Postupně se měnil rozměr (formát), papír, úroveň zabezpečení</a:t>
            </a:r>
          </a:p>
          <a:p>
            <a:r>
              <a:rPr lang="cs-CZ" dirty="0" smtClean="0"/>
              <a:t>První bankovky bez ochranných prvků, neexistovaly prostředky k jejich falšování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http://www.papirovaplatidla.cz/bankovky/bankovky-ru-platne-po-vzniku-csr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0202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Státovky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Char char="-"/>
            </a:pPr>
            <a:r>
              <a:rPr lang="cs-CZ" dirty="0" smtClean="0"/>
              <a:t>peníze, které vydával panovník (vláda), mají tzv. </a:t>
            </a:r>
            <a:r>
              <a:rPr lang="cs-CZ" b="1" dirty="0" smtClean="0"/>
              <a:t>nucený kurz, </a:t>
            </a:r>
            <a:r>
              <a:rPr lang="cs-CZ" dirty="0" smtClean="0"/>
              <a:t>vznik při nedostatku drahých kovů, ve válce</a:t>
            </a:r>
          </a:p>
          <a:p>
            <a:pPr>
              <a:buFontTx/>
              <a:buChar char="-"/>
            </a:pPr>
            <a:r>
              <a:rPr lang="cs-CZ" dirty="0"/>
              <a:t>p</a:t>
            </a:r>
            <a:r>
              <a:rPr lang="cs-CZ" dirty="0" smtClean="0"/>
              <a:t>anovník doplňoval chybějící mince z drahých kovů dotiskem papírových státovek</a:t>
            </a:r>
          </a:p>
          <a:p>
            <a:pPr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ávazek – až se pokladna naplní, vymění státovky zpět za mince ze zlata, stříbra</a:t>
            </a:r>
          </a:p>
          <a:p>
            <a:pPr>
              <a:buFontTx/>
              <a:buChar char="-"/>
            </a:pPr>
            <a:r>
              <a:rPr lang="cs-CZ" dirty="0"/>
              <a:t>d</a:t>
            </a:r>
            <a:r>
              <a:rPr lang="cs-CZ" dirty="0" smtClean="0"/>
              <a:t>ocházelo ke znehodnocení peněz – státovky byly dále tištěny – růst míry </a:t>
            </a:r>
            <a:r>
              <a:rPr lang="cs-CZ" b="1" dirty="0" smtClean="0"/>
              <a:t>inflace</a:t>
            </a:r>
            <a:r>
              <a:rPr lang="cs-CZ" dirty="0" smtClean="0"/>
              <a:t> (zvyšování cen se současným snižováním kupní ceny peněz (ztrácejí svoji hodnotu))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http</a:t>
            </a:r>
            <a:r>
              <a:rPr lang="cs-CZ" dirty="0">
                <a:solidFill>
                  <a:srgbClr val="FF0000"/>
                </a:solidFill>
              </a:rPr>
              <a:t>://www.papirovaplatidla.cz/bankovky/statovky-i-emise</a:t>
            </a:r>
          </a:p>
        </p:txBody>
      </p:sp>
    </p:spTree>
    <p:extLst>
      <p:ext uri="{BB962C8B-B14F-4D97-AF65-F5344CB8AC3E}">
        <p14:creationId xmlns:p14="http://schemas.microsoft.com/office/powerpoint/2010/main" xmlns="" val="2517224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„krytí bankovek zlatem“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minulosti byly bankovky kryty obchodovatelnými položkami – </a:t>
            </a:r>
            <a:r>
              <a:rPr lang="cs-CZ" b="1" dirty="0" smtClean="0"/>
              <a:t>zlato, stříbro </a:t>
            </a:r>
            <a:r>
              <a:rPr lang="cs-CZ" dirty="0" smtClean="0"/>
              <a:t>nebo cenné papíry , tzn. , že bankovku dané hodnoty bylo možné směnit za stanovené množství komodity, kterou byla kryta.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současnosti se </a:t>
            </a:r>
            <a:r>
              <a:rPr lang="cs-CZ" b="1" dirty="0" smtClean="0"/>
              <a:t>„krytí bankovek zlatem“ </a:t>
            </a:r>
            <a:r>
              <a:rPr lang="cs-CZ" dirty="0" smtClean="0"/>
              <a:t>prakticky nevyužívá.</a:t>
            </a:r>
          </a:p>
          <a:p>
            <a:pPr marL="0" indent="0">
              <a:buNone/>
            </a:pPr>
            <a:r>
              <a:rPr lang="cs-CZ" dirty="0" smtClean="0"/>
              <a:t>Doplňování peněz, které chybí ve státním rozpočtu prostřednictvím státovek je dnes nepřípustné – inflace, státní bankrot.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64980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bankovek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Zvláštní papír – obsahuje vlákna bavlny, lnu, konopí</a:t>
            </a:r>
          </a:p>
          <a:p>
            <a:r>
              <a:rPr lang="cs-CZ" dirty="0" smtClean="0"/>
              <a:t>Vydrží proto až 5000 ohybů</a:t>
            </a:r>
          </a:p>
          <a:p>
            <a:r>
              <a:rPr lang="cs-CZ" dirty="0" smtClean="0"/>
              <a:t>Obyčejný papír se láme už po několika desítkách přehnutí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http://</a:t>
            </a:r>
            <a:r>
              <a:rPr lang="cs-CZ" dirty="0" smtClean="0">
                <a:solidFill>
                  <a:srgbClr val="FF0000"/>
                </a:solidFill>
              </a:rPr>
              <a:t>cs.wikipedia.org/wiki/Bankovka</a:t>
            </a:r>
          </a:p>
        </p:txBody>
      </p:sp>
    </p:spTree>
    <p:extLst>
      <p:ext uri="{BB962C8B-B14F-4D97-AF65-F5344CB8AC3E}">
        <p14:creationId xmlns:p14="http://schemas.microsoft.com/office/powerpoint/2010/main" xmlns="" val="30162422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Poškozené bankovky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Pokladník může odmítnout poškozenou bankovku – je možné ji odnést do banky a požadovat výměnu za novou.</a:t>
            </a:r>
          </a:p>
          <a:p>
            <a:pPr marL="0" indent="0">
              <a:buNone/>
            </a:pPr>
            <a:r>
              <a:rPr lang="cs-CZ" dirty="0" smtClean="0"/>
              <a:t>Banky mají ze zákona povinnost měnit poškozené bankovky, tedy pokud není poškození příliš velké (ohořelá – možnost předložit pouze ČNB)</a:t>
            </a:r>
          </a:p>
          <a:p>
            <a:pPr marL="0" indent="0">
              <a:buNone/>
            </a:pPr>
            <a:r>
              <a:rPr lang="cs-CZ" b="1" dirty="0" smtClean="0"/>
              <a:t>Vyplácení</a:t>
            </a:r>
            <a:r>
              <a:rPr lang="cs-CZ" dirty="0" smtClean="0"/>
              <a:t> probíhá poměrově, tzn. </a:t>
            </a:r>
          </a:p>
          <a:p>
            <a:pPr>
              <a:buFontTx/>
              <a:buChar char="-"/>
            </a:pPr>
            <a:r>
              <a:rPr lang="cs-CZ" dirty="0" smtClean="0"/>
              <a:t>½ roztržené bankovky – 50 %  hodnoty v Kč</a:t>
            </a:r>
          </a:p>
          <a:p>
            <a:pPr>
              <a:buFontTx/>
              <a:buChar char="-"/>
            </a:pPr>
            <a:r>
              <a:rPr lang="cs-CZ" dirty="0"/>
              <a:t>m</a:t>
            </a:r>
            <a:r>
              <a:rPr lang="cs-CZ" dirty="0" smtClean="0"/>
              <a:t>éně než ¼ roztržené bankovky – 0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86996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Praktické cvičení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Požádejte babičku a dědečka, aby se podívali, zda nemají ještě někde založené staré bankovky. </a:t>
            </a:r>
          </a:p>
          <a:p>
            <a:r>
              <a:rPr lang="cs-CZ" dirty="0" smtClean="0"/>
              <a:t>Pokuste se na těchto bankovkách najít nějaké ochranné prvky. </a:t>
            </a:r>
            <a:endParaRPr lang="cs-CZ" dirty="0"/>
          </a:p>
          <a:p>
            <a:r>
              <a:rPr lang="cs-CZ" dirty="0" smtClean="0"/>
              <a:t>Přineste je případně na ukázku do školy.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78950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o historickém vývoji peněz, jejich výrobě, co jsou to státovky, krytí zlatem.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</a:t>
            </a:r>
            <a:r>
              <a:rPr lang="cs-CZ" dirty="0" smtClean="0"/>
              <a:t>.</a:t>
            </a:r>
          </a:p>
          <a:p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3320</TotalTime>
  <Words>623</Words>
  <Application>Microsoft Office PowerPoint</Application>
  <PresentationFormat>Předvádění na obrazovce (4:3)</PresentationFormat>
  <Paragraphs>100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Tok</vt:lpstr>
      <vt:lpstr>Snímek 1</vt:lpstr>
      <vt:lpstr>Snímek 2</vt:lpstr>
      <vt:lpstr>Peníze 3</vt:lpstr>
      <vt:lpstr>Snímek 4</vt:lpstr>
      <vt:lpstr>Snímek 5</vt:lpstr>
      <vt:lpstr>Snímek 6</vt:lpstr>
      <vt:lpstr>Mince</vt:lpstr>
      <vt:lpstr>Bankovky</vt:lpstr>
      <vt:lpstr>Státovky</vt:lpstr>
      <vt:lpstr>„krytí bankovek zlatem“</vt:lpstr>
      <vt:lpstr>Výroba bankovek</vt:lpstr>
      <vt:lpstr>Poškozené bankovky </vt:lpstr>
      <vt:lpstr>Praktické cvičení  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118</cp:revision>
  <dcterms:created xsi:type="dcterms:W3CDTF">2013-01-11T17:11:37Z</dcterms:created>
  <dcterms:modified xsi:type="dcterms:W3CDTF">2014-10-13T09:42:10Z</dcterms:modified>
</cp:coreProperties>
</file>