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4" r:id="rId6"/>
    <p:sldId id="285" r:id="rId7"/>
    <p:sldId id="295" r:id="rId8"/>
    <p:sldId id="286" r:id="rId9"/>
    <p:sldId id="293" r:id="rId10"/>
    <p:sldId id="294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1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VI-2-16-04_Bezhotovostni-placeni-1_Platebni-prikazy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05156"/>
            <a:ext cx="2315553" cy="180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0000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mtClean="0">
                <a:latin typeface="Arial Black" pitchFamily="34" charset="0"/>
              </a:rPr>
              <a:t>Bezhotovostní placení 1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Příkaz k úhradě, příkaz k inkasu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Bankovní převod – </a:t>
            </a:r>
            <a:r>
              <a:rPr lang="cs-CZ" dirty="0" smtClean="0"/>
              <a:t>převody peněz na základě příkazů klienta</a:t>
            </a:r>
          </a:p>
          <a:p>
            <a:pPr marL="0" indent="0">
              <a:buNone/>
            </a:pPr>
            <a:r>
              <a:rPr lang="cs-CZ" b="1" dirty="0" smtClean="0"/>
              <a:t>Bankovní spojení – </a:t>
            </a:r>
            <a:r>
              <a:rPr lang="cs-CZ" dirty="0" smtClean="0"/>
              <a:t>jednoznačné určení účtu klienta</a:t>
            </a:r>
          </a:p>
          <a:p>
            <a:pPr marL="0" indent="0">
              <a:buNone/>
            </a:pPr>
            <a:r>
              <a:rPr lang="cs-CZ" b="1" dirty="0" smtClean="0"/>
              <a:t>Debetní karta – </a:t>
            </a:r>
            <a:r>
              <a:rPr lang="cs-CZ" dirty="0" smtClean="0"/>
              <a:t>klient může platit jen do výše disponibilního zůstatku</a:t>
            </a:r>
          </a:p>
          <a:p>
            <a:pPr marL="0" indent="0">
              <a:buNone/>
            </a:pPr>
            <a:r>
              <a:rPr lang="cs-CZ" b="1" dirty="0" smtClean="0"/>
              <a:t>Kreditní karta – </a:t>
            </a:r>
            <a:r>
              <a:rPr lang="cs-CZ" dirty="0" smtClean="0"/>
              <a:t>platební karta, s níž je spojena možnost čerpání úvěru</a:t>
            </a:r>
          </a:p>
          <a:p>
            <a:pPr marL="0" indent="0">
              <a:buNone/>
            </a:pPr>
            <a:r>
              <a:rPr lang="cs-CZ" b="1" dirty="0" smtClean="0"/>
              <a:t>PIN – </a:t>
            </a:r>
            <a:r>
              <a:rPr lang="cs-CZ" dirty="0" smtClean="0"/>
              <a:t>osobní identifikační číslo pro autorizaci transakcí</a:t>
            </a:r>
          </a:p>
          <a:p>
            <a:pPr marL="0" indent="0">
              <a:buNone/>
            </a:pPr>
            <a:r>
              <a:rPr lang="cs-CZ" b="1" dirty="0" smtClean="0"/>
              <a:t>Platební příkaz k úhradě – </a:t>
            </a:r>
            <a:r>
              <a:rPr lang="cs-CZ" dirty="0" smtClean="0"/>
              <a:t>pokyn klienta (plátce) bance, aby převedla peníze z jeho účtu na účet příjemce</a:t>
            </a:r>
          </a:p>
          <a:p>
            <a:pPr marL="0" indent="0">
              <a:buNone/>
            </a:pPr>
            <a:r>
              <a:rPr lang="cs-CZ" b="1" dirty="0" smtClean="0"/>
              <a:t>Platební příkaz k inkasu – </a:t>
            </a:r>
            <a:r>
              <a:rPr lang="cs-CZ" dirty="0" smtClean="0"/>
              <a:t>pokyn příjemce, aby banka provedla převod peněz z účtu plátce na jeho účet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B1\AppData\Local\Microsoft\Windows\Temporary Internet Files\Content.IE5\ENEJP9NC\MP9004055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2192"/>
            <a:ext cx="4572000" cy="683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+mn-lt"/>
              </a:rPr>
              <a:t>Účastníci bezhotovostní operace</a:t>
            </a:r>
            <a:endParaRPr lang="cs-CZ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dirty="0" smtClean="0"/>
          </a:p>
          <a:p>
            <a:r>
              <a:rPr lang="cs-CZ" sz="3600" dirty="0" smtClean="0">
                <a:solidFill>
                  <a:schemeClr val="bg1"/>
                </a:solidFill>
              </a:rPr>
              <a:t>příkazce – převodce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příjemce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převádějící instituce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030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Nástroje bezhotovostního platebního styku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Nástrojem je druh dokumentu, na základě kterého banky provádějí platební operace: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Příkaz k úhradě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Příkaz i inkasu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Hromadné příkazy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Trvalý příkaz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Platební příkaz pro mezinárodní platební styk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68960"/>
            <a:ext cx="1512168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>
                <a:latin typeface="+mn-lt"/>
              </a:rPr>
              <a:t>Nástroje bezhotovostního platebního styku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Příkaz k úhradě </a:t>
            </a:r>
          </a:p>
          <a:p>
            <a:pPr>
              <a:buFontTx/>
              <a:buChar char="-"/>
            </a:pPr>
            <a:r>
              <a:rPr lang="cs-CZ" dirty="0" smtClean="0"/>
              <a:t>klient zadává provedení konkrétní platby, </a:t>
            </a:r>
          </a:p>
          <a:p>
            <a:pPr>
              <a:buFontTx/>
              <a:buChar char="-"/>
            </a:pPr>
            <a:r>
              <a:rPr lang="cs-CZ" dirty="0" smtClean="0"/>
              <a:t>základní forma placení za zboží a služby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Příkaz k inkasu</a:t>
            </a:r>
          </a:p>
          <a:p>
            <a:pPr>
              <a:buFontTx/>
              <a:buChar char="-"/>
            </a:pPr>
            <a:r>
              <a:rPr lang="cs-CZ" dirty="0" smtClean="0"/>
              <a:t>Podnět k platbě zadává příjemce platby, majitel účtu dává písemné svolení, kdo smí provádět z jeho účtu inkaso</a:t>
            </a:r>
          </a:p>
          <a:p>
            <a:pPr>
              <a:buFontTx/>
              <a:buChar char="-"/>
            </a:pPr>
            <a:r>
              <a:rPr lang="cs-CZ" dirty="0" smtClean="0"/>
              <a:t>Využívá se tam, kde zákazník nemůže vznášet námitky proti ceně, kvalitě a množství dodané služby (vodné, stočné, plyn, elektřina…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Výhody bezhotovostního placení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dirty="0" smtClean="0"/>
          </a:p>
          <a:p>
            <a:r>
              <a:rPr lang="cs-CZ" sz="3200" dirty="0" smtClean="0"/>
              <a:t>Rychlost, pohodlnost, použití výpočetní techniky</a:t>
            </a:r>
          </a:p>
          <a:p>
            <a:r>
              <a:rPr lang="cs-CZ" sz="3200" dirty="0" smtClean="0"/>
              <a:t>Bezpečnost</a:t>
            </a:r>
          </a:p>
          <a:p>
            <a:r>
              <a:rPr lang="cs-CZ" sz="3200" dirty="0" smtClean="0"/>
              <a:t>Spolehlivost, menší nebezpečí chyb</a:t>
            </a:r>
          </a:p>
          <a:p>
            <a:r>
              <a:rPr lang="cs-CZ" sz="3200" dirty="0" smtClean="0"/>
              <a:t>Přesnost</a:t>
            </a:r>
          </a:p>
          <a:p>
            <a:r>
              <a:rPr lang="cs-CZ" sz="3200" dirty="0" smtClean="0"/>
              <a:t>Větší hospodárnost, kontrola výdajů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29000"/>
            <a:ext cx="1728192" cy="790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484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Rozhodněte o vhodnosti dané formy příkazu k úhradě platby /vhodnou formu označte/.</a:t>
            </a:r>
          </a:p>
          <a:p>
            <a:pPr marL="0" indent="0">
              <a:buNone/>
            </a:pPr>
            <a:r>
              <a:rPr lang="cs-CZ" dirty="0" smtClean="0"/>
              <a:t>1. Potřebujete zaplatit roční poplatek za odpady:</a:t>
            </a:r>
          </a:p>
          <a:p>
            <a:pPr marL="0" indent="0">
              <a:buNone/>
            </a:pPr>
            <a:r>
              <a:rPr lang="cs-CZ" dirty="0" smtClean="0"/>
              <a:t>	jednorázový		hromadný		trvalý</a:t>
            </a:r>
          </a:p>
          <a:p>
            <a:pPr marL="0" indent="0">
              <a:buNone/>
            </a:pPr>
            <a:r>
              <a:rPr lang="cs-CZ" dirty="0" smtClean="0"/>
              <a:t>2. Rodiče vám chtějí pravidelně posílat kapesné na váš bankovní účet</a:t>
            </a:r>
          </a:p>
          <a:p>
            <a:pPr marL="0" indent="0">
              <a:buNone/>
            </a:pPr>
            <a:r>
              <a:rPr lang="cs-CZ" dirty="0"/>
              <a:t>	jednorázový		hromadný		</a:t>
            </a:r>
            <a:r>
              <a:rPr lang="cs-CZ" dirty="0" smtClean="0"/>
              <a:t>trvalý</a:t>
            </a:r>
          </a:p>
          <a:p>
            <a:pPr marL="0" indent="0">
              <a:buNone/>
            </a:pPr>
            <a:r>
              <a:rPr lang="cs-CZ" dirty="0" smtClean="0"/>
              <a:t>3. Rodiče budou potřebovat jednou operací zaplatit víc dodavatelům za opravu chaty</a:t>
            </a:r>
          </a:p>
          <a:p>
            <a:pPr marL="0" indent="0">
              <a:buNone/>
            </a:pPr>
            <a:r>
              <a:rPr lang="cs-CZ" dirty="0"/>
              <a:t>	jednorázový		hromadný		trvalý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306092"/>
            <a:ext cx="17574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Jednorázový</a:t>
            </a:r>
          </a:p>
          <a:p>
            <a:pPr marL="342900" indent="-342900">
              <a:buAutoNum type="alphaLcParenR"/>
            </a:pPr>
            <a:r>
              <a:rPr lang="cs-CZ" dirty="0" smtClean="0"/>
              <a:t>Trvalý</a:t>
            </a:r>
          </a:p>
          <a:p>
            <a:pPr marL="342900" indent="-342900">
              <a:buAutoNum type="alphaLcParenR"/>
            </a:pPr>
            <a:r>
              <a:rPr lang="cs-CZ" dirty="0" smtClean="0"/>
              <a:t>Hromadný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platebního styku a jeho formy s příklady používaných dokladů a odkazy na doklady. Žáci samostatně vyplňují doklady platebního styku s dohledem </a:t>
            </a:r>
            <a:r>
              <a:rPr lang="cs-CZ" dirty="0" smtClean="0"/>
              <a:t>vyučujícího. Na </a:t>
            </a:r>
            <a:r>
              <a:rPr lang="cs-CZ" dirty="0"/>
              <a:t>pracovních listech žáci odpovídají na otázky. Určeno 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3229</TotalTime>
  <Words>443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Bezhotovostní placení 1</vt:lpstr>
      <vt:lpstr>Základní pojmy</vt:lpstr>
      <vt:lpstr>Účastníci bezhotovostní operace</vt:lpstr>
      <vt:lpstr>Nástroje bezhotovostního platebního styku</vt:lpstr>
      <vt:lpstr>Nástroje bezhotovostního platebního styku</vt:lpstr>
      <vt:lpstr>Výhody bezhotovostního placení</vt:lpstr>
      <vt:lpstr>Praktické cvičení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Jana Csiková</cp:lastModifiedBy>
  <cp:revision>147</cp:revision>
  <dcterms:created xsi:type="dcterms:W3CDTF">2013-01-11T17:11:37Z</dcterms:created>
  <dcterms:modified xsi:type="dcterms:W3CDTF">2014-10-06T08:58:35Z</dcterms:modified>
</cp:coreProperties>
</file>