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7" r:id="rId6"/>
    <p:sldId id="293" r:id="rId7"/>
    <p:sldId id="288" r:id="rId8"/>
    <p:sldId id="289" r:id="rId9"/>
    <p:sldId id="290" r:id="rId10"/>
    <p:sldId id="294" r:id="rId11"/>
    <p:sldId id="296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2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37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VI-2-16-05_Bezhotovostni-placeni-2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mtClean="0">
                <a:latin typeface="Arial Black" pitchFamily="34" charset="0"/>
              </a:rPr>
              <a:t>Bezhotovostní placení 2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latební karta, kreditní karta, debetní karta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Platební karta – </a:t>
            </a:r>
            <a:r>
              <a:rPr lang="cs-CZ" dirty="0" smtClean="0"/>
              <a:t>karta, s jejíž pomocí lze platit za zboží a služby, vybírat hotovost v bankomatech, aj. služby</a:t>
            </a:r>
          </a:p>
          <a:p>
            <a:pPr marL="0" indent="0">
              <a:buNone/>
            </a:pPr>
            <a:r>
              <a:rPr lang="cs-CZ" b="1" dirty="0" smtClean="0"/>
              <a:t>Kreditní zůstatek – </a:t>
            </a:r>
            <a:r>
              <a:rPr lang="cs-CZ" dirty="0" smtClean="0"/>
              <a:t>kladný zůstatek na účtu</a:t>
            </a:r>
          </a:p>
          <a:p>
            <a:pPr marL="0" indent="0">
              <a:buNone/>
            </a:pPr>
            <a:r>
              <a:rPr lang="cs-CZ" b="1" dirty="0" smtClean="0"/>
              <a:t>Debetní karta – </a:t>
            </a:r>
            <a:r>
              <a:rPr lang="cs-CZ" dirty="0" smtClean="0"/>
              <a:t>klient může platit jen do výše disponibilního zůstatku</a:t>
            </a:r>
          </a:p>
          <a:p>
            <a:pPr marL="0" indent="0">
              <a:buNone/>
            </a:pPr>
            <a:r>
              <a:rPr lang="cs-CZ" b="1" dirty="0" smtClean="0"/>
              <a:t>Kreditní karta – </a:t>
            </a:r>
            <a:r>
              <a:rPr lang="cs-CZ" dirty="0" smtClean="0"/>
              <a:t>platební karta, s níž je spojena možnost čerpání úvěru</a:t>
            </a:r>
          </a:p>
          <a:p>
            <a:pPr marL="0" indent="0">
              <a:buNone/>
            </a:pPr>
            <a:r>
              <a:rPr lang="cs-CZ" b="1" dirty="0" smtClean="0"/>
              <a:t>PIN – </a:t>
            </a:r>
            <a:r>
              <a:rPr lang="cs-CZ" dirty="0" smtClean="0"/>
              <a:t>osobní identifikační číslo pro autorizaci transakcí</a:t>
            </a:r>
          </a:p>
          <a:p>
            <a:pPr marL="0" indent="0">
              <a:buNone/>
            </a:pPr>
            <a:r>
              <a:rPr lang="cs-CZ" b="1" dirty="0" smtClean="0"/>
              <a:t>Zůstatek na účtu – </a:t>
            </a:r>
            <a:r>
              <a:rPr lang="cs-CZ" dirty="0" smtClean="0"/>
              <a:t>částka, která je v určitém okamžiku evidována jako stav na účtu klienta – kreditní či debetní, tedy částka skutečně k dispozici (disponibilní zůstatek) nebo ji klient dluží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Platební karty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931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dirty="0" smtClean="0"/>
              <a:t>Nástroj, kterým se lze dostávat k vlastním nebo k půjčeným prostředkům.</a:t>
            </a:r>
          </a:p>
          <a:p>
            <a:pPr marL="0" indent="0">
              <a:buNone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Platební debetní karty </a:t>
            </a:r>
            <a:r>
              <a:rPr lang="cs-CZ" sz="3000" dirty="0" smtClean="0"/>
              <a:t>představují doplňkovou službu k běžnému účtu, klient může platit pouze do výše disponibilního zůstatku na účtu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Platební kreditní karty </a:t>
            </a:r>
            <a:r>
              <a:rPr lang="cs-CZ" sz="3000" dirty="0" smtClean="0"/>
              <a:t>umožňují čerpat úvěr.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err="1"/>
              <a:t>Charge</a:t>
            </a:r>
            <a:r>
              <a:rPr lang="cs-CZ" sz="3000" b="1" dirty="0"/>
              <a:t> karta – </a:t>
            </a:r>
            <a:r>
              <a:rPr lang="cs-CZ" sz="3000" dirty="0"/>
              <a:t>platební karta s odloženou </a:t>
            </a:r>
            <a:r>
              <a:rPr lang="cs-CZ" sz="3000" dirty="0" smtClean="0"/>
              <a:t>splatností, nenakupuje se s ní na úvěr, splatit se musí celá dlužná suma (bez úroku)</a:t>
            </a:r>
            <a:endParaRPr lang="cs-CZ" sz="3000" dirty="0"/>
          </a:p>
          <a:p>
            <a:pPr marL="514350" indent="-514350">
              <a:buFont typeface="+mj-lt"/>
              <a:buAutoNum type="arabicPeriod"/>
            </a:pPr>
            <a:r>
              <a:rPr lang="cs-CZ" sz="3000" b="1" dirty="0"/>
              <a:t>Nákupní </a:t>
            </a:r>
            <a:r>
              <a:rPr lang="cs-CZ" sz="3000" b="1" dirty="0" smtClean="0"/>
              <a:t>úvěrová – </a:t>
            </a:r>
            <a:r>
              <a:rPr lang="cs-CZ" sz="3000" dirty="0" smtClean="0"/>
              <a:t>kreditní karta, vydávají je nebankovní instituce</a:t>
            </a:r>
            <a:endParaRPr lang="cs-CZ" sz="3000" dirty="0"/>
          </a:p>
          <a:p>
            <a:pPr marL="514350" indent="-514350">
              <a:buFont typeface="+mj-lt"/>
              <a:buAutoNum type="arabicPeriod"/>
            </a:pPr>
            <a:endParaRPr lang="cs-CZ" sz="3200" dirty="0"/>
          </a:p>
        </p:txBody>
      </p:sp>
      <p:pic>
        <p:nvPicPr>
          <p:cNvPr id="2050" name="Picture 2" descr="C:\Users\NB1\AppData\Local\Microsoft\Windows\Temporary Internet Files\Content.IE5\34TLF86H\MP900442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80020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1527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+mn-lt"/>
              </a:rPr>
              <a:t>Základní pojmy</a:t>
            </a:r>
            <a:endParaRPr lang="cs-CZ" sz="40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Čipová karta – </a:t>
            </a:r>
            <a:r>
              <a:rPr lang="cs-CZ" dirty="0" smtClean="0"/>
              <a:t>vybavena čipem, rozšíření funkcí např. o věrnostní programy, elektronickou peněženku</a:t>
            </a:r>
          </a:p>
          <a:p>
            <a:pPr marL="0" indent="0">
              <a:buNone/>
            </a:pPr>
            <a:r>
              <a:rPr lang="cs-CZ" b="1" dirty="0" smtClean="0"/>
              <a:t>Elektronická peněženka – </a:t>
            </a:r>
            <a:r>
              <a:rPr lang="cs-CZ" dirty="0" smtClean="0"/>
              <a:t>platební prostředek, obsahuje elektronickou hodnotu směňovaného zboží a služby, umožňuje mít na kartě uloženou peněžní hodnotu, která se při každém nákupu sníží, po vyčerpání hodnoty se může opětovně předplatit</a:t>
            </a:r>
          </a:p>
          <a:p>
            <a:pPr marL="0" indent="0">
              <a:buNone/>
            </a:pPr>
            <a:r>
              <a:rPr lang="cs-CZ" b="1" dirty="0" smtClean="0"/>
              <a:t>Embosovaná platební karta – </a:t>
            </a:r>
            <a:r>
              <a:rPr lang="cs-CZ" dirty="0" smtClean="0"/>
              <a:t>je vybavena </a:t>
            </a:r>
            <a:r>
              <a:rPr lang="cs-CZ" dirty="0"/>
              <a:t>r</a:t>
            </a:r>
            <a:r>
              <a:rPr lang="cs-CZ" dirty="0" smtClean="0"/>
              <a:t>eliéfním písmem, jež umožňuje platit pomocí mechanické čtečky, tzv. žehličky</a:t>
            </a:r>
          </a:p>
          <a:p>
            <a:pPr marL="0" indent="0">
              <a:buNone/>
            </a:pPr>
            <a:r>
              <a:rPr lang="cs-CZ" b="1" dirty="0" smtClean="0"/>
              <a:t>Hologram – </a:t>
            </a:r>
            <a:r>
              <a:rPr lang="cs-CZ" dirty="0" smtClean="0"/>
              <a:t>laserem pořízený snímek, preventivní opatření proti padělání</a:t>
            </a:r>
          </a:p>
          <a:p>
            <a:pPr marL="0" indent="0">
              <a:buNone/>
            </a:pPr>
            <a:r>
              <a:rPr lang="cs-CZ" b="1" dirty="0" smtClean="0"/>
              <a:t>Karetní asociace – </a:t>
            </a:r>
            <a:r>
              <a:rPr lang="cs-CZ" dirty="0" smtClean="0"/>
              <a:t>sdružení vydavatelů platebních karet, např. VISA, Master </a:t>
            </a:r>
            <a:r>
              <a:rPr lang="cs-CZ" dirty="0" err="1" smtClean="0"/>
              <a:t>Card</a:t>
            </a:r>
            <a:r>
              <a:rPr lang="cs-CZ" dirty="0" smtClean="0"/>
              <a:t>, </a:t>
            </a:r>
            <a:r>
              <a:rPr lang="cs-CZ" dirty="0" err="1" smtClean="0"/>
              <a:t>American</a:t>
            </a:r>
            <a:r>
              <a:rPr lang="cs-CZ" dirty="0" smtClean="0"/>
              <a:t> Express, </a:t>
            </a:r>
            <a:r>
              <a:rPr lang="cs-CZ" dirty="0" err="1" smtClean="0"/>
              <a:t>Diners</a:t>
            </a:r>
            <a:r>
              <a:rPr lang="cs-CZ" dirty="0" smtClean="0"/>
              <a:t> Club, JCB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30680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+mn-lt"/>
              </a:rPr>
              <a:t>Podmínky získání platební karty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>
              <a:buFontTx/>
              <a:buChar char="-"/>
            </a:pPr>
            <a:r>
              <a:rPr lang="cs-CZ" sz="3200" dirty="0" smtClean="0"/>
              <a:t>18 let</a:t>
            </a:r>
          </a:p>
          <a:p>
            <a:pPr>
              <a:buFontTx/>
              <a:buChar char="-"/>
            </a:pPr>
            <a:r>
              <a:rPr lang="cs-CZ" sz="3200" dirty="0" smtClean="0"/>
              <a:t>Občanství ČR</a:t>
            </a:r>
          </a:p>
          <a:p>
            <a:pPr>
              <a:buFontTx/>
              <a:buChar char="-"/>
            </a:pPr>
            <a:r>
              <a:rPr lang="cs-CZ" sz="3200" dirty="0" smtClean="0"/>
              <a:t>Určitý čistý měsíční příjem</a:t>
            </a:r>
          </a:p>
          <a:p>
            <a:pPr>
              <a:buFontTx/>
              <a:buChar char="-"/>
            </a:pPr>
            <a:r>
              <a:rPr lang="cs-CZ" sz="3200" dirty="0"/>
              <a:t>Doklady</a:t>
            </a:r>
            <a:r>
              <a:rPr lang="cs-CZ" sz="3200" dirty="0" smtClean="0"/>
              <a:t>:</a:t>
            </a:r>
          </a:p>
          <a:p>
            <a:pPr marL="0" indent="0">
              <a:buNone/>
            </a:pPr>
            <a:r>
              <a:rPr lang="cs-CZ" sz="3200" dirty="0" smtClean="0"/>
              <a:t>OP, doklady k ověření bydliště (např. SIPO, zaplacení nájmu, VBÚ,…), ověření příjmu (pracovní příjem, DAP, výměr starobního důchodu)</a:t>
            </a:r>
            <a:endParaRPr lang="cs-CZ" sz="3200" dirty="0"/>
          </a:p>
          <a:p>
            <a:pPr>
              <a:buFontTx/>
              <a:buChar char="-"/>
            </a:pPr>
            <a:r>
              <a:rPr lang="cs-CZ" sz="3200" dirty="0" smtClean="0"/>
              <a:t>	</a:t>
            </a:r>
            <a:endParaRPr lang="cs-CZ" sz="3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2895600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2667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Výhody kreditních karet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Jednoduchost a rychlé použití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Prostředky uložené na účtu máte kdykoliv k dispozici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Kontrola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Široké použití – celostátní i mezinárodní, úspora při cestách, doplňkové služby – cestovní a úrazové pojištění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Nákup zboží a služeb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Provádění rezervací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Pojištění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Výhodnější směnný kurs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Bezpečnost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„cash </a:t>
            </a:r>
            <a:r>
              <a:rPr lang="cs-CZ" dirty="0" err="1" smtClean="0"/>
              <a:t>back</a:t>
            </a:r>
            <a:r>
              <a:rPr lang="cs-CZ" dirty="0" smtClean="0"/>
              <a:t>“ – „hotovost nazpět“ – zákazník při placení zboží může požádat o vydaní určité omezené částky v hotovosti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231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N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evýhody </a:t>
            </a:r>
            <a:r>
              <a:rPr lang="cs-CZ" sz="4000" b="1" dirty="0">
                <a:solidFill>
                  <a:schemeClr val="tx1"/>
                </a:solidFill>
                <a:latin typeface="+mn-lt"/>
              </a:rPr>
              <a:t>kreditních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karet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Vysoké úroky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Vysoké poplatky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přijdete o peníze, nejspíš už je neuvidíte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výměně peněz ve směnárně ztrácíte díky méně výhodnému valutovému kursu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Zbylou hotovost v cizí měně musíte utratit nebo doma vyměnit za nevýhodných podmínek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8680"/>
            <a:ext cx="2895600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5609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Bezpečné zacházení s platební kartou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2200" dirty="0" smtClean="0"/>
              <a:t>Nenoste ji společně s osobními doklady</a:t>
            </a:r>
          </a:p>
          <a:p>
            <a:pPr marL="274320" lvl="8" indent="-274320"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200" dirty="0"/>
              <a:t>Mějte ji stále pod kontrolou – u sebe, i doma při delším uložení</a:t>
            </a:r>
          </a:p>
          <a:p>
            <a:r>
              <a:rPr lang="cs-CZ" sz="2200" dirty="0" smtClean="0"/>
              <a:t>Při ztrátě co nejrychleji ohlásit vydavateli</a:t>
            </a:r>
          </a:p>
          <a:p>
            <a:r>
              <a:rPr lang="cs-CZ" sz="2200" dirty="0" smtClean="0"/>
              <a:t>PIN smí znát pouze držitel</a:t>
            </a:r>
          </a:p>
          <a:p>
            <a:r>
              <a:rPr lang="cs-CZ" sz="2200" dirty="0" smtClean="0"/>
              <a:t>Při zadávání PIN v bankomatu nebo obchodě trvejte na soukromí</a:t>
            </a:r>
          </a:p>
          <a:p>
            <a:r>
              <a:rPr lang="cs-CZ" sz="2200" dirty="0" smtClean="0"/>
              <a:t>U bankomatů „na ulici“ si všímejte, není-li zde něco podezřelého, něco navíc – hlaste bance</a:t>
            </a:r>
          </a:p>
          <a:p>
            <a:r>
              <a:rPr lang="cs-CZ" sz="2200" dirty="0" smtClean="0"/>
              <a:t>Při zadávání PIN zakrývejte klávesnici tělem</a:t>
            </a:r>
          </a:p>
          <a:p>
            <a:r>
              <a:rPr lang="cs-CZ" sz="2200" dirty="0" smtClean="0"/>
              <a:t>Při platbách v restauraci nepřipusťte manipulaci s kartou mimo váš dohled</a:t>
            </a:r>
          </a:p>
        </p:txBody>
      </p:sp>
      <p:sp>
        <p:nvSpPr>
          <p:cNvPr id="5" name="Výbuch 2 4"/>
          <p:cNvSpPr/>
          <p:nvPr/>
        </p:nvSpPr>
        <p:spPr>
          <a:xfrm>
            <a:off x="5627352" y="5613796"/>
            <a:ext cx="2520280" cy="914400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!!!!!!!!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4799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Ovládání bankomatu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 platební karty do čtecího zařízení.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Zadání PIN, co se stane, když PIN nezadáte správně? Potřetí jej nezadáte správně 		 karta bude zablokována – bankomat ji nevydá zpět.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Výběr činnosti z menu displeje.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Dokončení operace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4" name="Dvojitá šipka 3"/>
          <p:cNvSpPr/>
          <p:nvPr/>
        </p:nvSpPr>
        <p:spPr>
          <a:xfrm>
            <a:off x="5144492" y="2924944"/>
            <a:ext cx="484632" cy="252028"/>
          </a:xfrm>
          <a:prstGeom prst="chevron">
            <a:avLst>
              <a:gd name="adj" fmla="val 6331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485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platebních karet, druhy a bezpečnost používání, používání bankomatu.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3543</TotalTime>
  <Words>713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Bezhotovostní placení 2</vt:lpstr>
      <vt:lpstr>Základní pojmy</vt:lpstr>
      <vt:lpstr>Platební karty</vt:lpstr>
      <vt:lpstr>Základní pojmy</vt:lpstr>
      <vt:lpstr>Podmínky získání platební karty </vt:lpstr>
      <vt:lpstr>Výhody kreditních karet</vt:lpstr>
      <vt:lpstr>Nevýhody kreditních karet </vt:lpstr>
      <vt:lpstr>Bezpečné zacházení s platební kartou</vt:lpstr>
      <vt:lpstr>Ovládání bankomatu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162</cp:revision>
  <dcterms:created xsi:type="dcterms:W3CDTF">2013-01-11T17:11:37Z</dcterms:created>
  <dcterms:modified xsi:type="dcterms:W3CDTF">2014-10-13T09:44:29Z</dcterms:modified>
</cp:coreProperties>
</file>