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83" r:id="rId5"/>
    <p:sldId id="300" r:id="rId6"/>
    <p:sldId id="301" r:id="rId7"/>
    <p:sldId id="293" r:id="rId8"/>
    <p:sldId id="302" r:id="rId9"/>
    <p:sldId id="303" r:id="rId10"/>
    <p:sldId id="28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92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6.10.2014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6.10.2014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6.10.2014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6.10.2014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6.10.2014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6.10.2014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6.10.2014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6.10.2014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6.10.2014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6.10.2014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6.10.2014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6.10.2014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00000" y="3429000"/>
            <a:ext cx="5867400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FINANČNÍ GRAMOTNOST</a:t>
            </a:r>
          </a:p>
          <a:p>
            <a:endParaRPr lang="cs-CZ" sz="2800" dirty="0">
              <a:solidFill>
                <a:schemeClr val="bg2">
                  <a:lumMod val="10000"/>
                </a:schemeClr>
              </a:solidFill>
              <a:latin typeface="Arial Black" pitchFamily="34" charset="0"/>
            </a:endParaRPr>
          </a:p>
          <a:p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				</a:t>
            </a:r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Bezhotovostní placení 3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00000" y="764704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3.  ro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71097" y="404664"/>
            <a:ext cx="8352928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VI-2-16-06_Bezhotovostni-placeni-3_Bezny-ucet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Ing. Jana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Csiková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okruh:  Ekonomika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01.06.2013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1097" y="4149080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Autorem materiálu a všech jeho částí, není-li uvedeno jinak, je 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	Ing. Jana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Csiková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1" name="Přímá spojnice 10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2205156"/>
            <a:ext cx="2315553" cy="18004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3" name="Přímá spojnice 12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55068" y="5085184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377808" cy="852704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b="1" dirty="0" smtClean="0">
                <a:latin typeface="Arial Black" pitchFamily="34" charset="0"/>
              </a:rPr>
              <a:t>Bezhotovostní placení 3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421802" y="5301208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21802" y="2199635"/>
            <a:ext cx="7227741" cy="1446550"/>
          </a:xfrm>
          <a:prstGeom prst="rect">
            <a:avLst/>
          </a:prstGeom>
          <a:noFill/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Klíčová slova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Běžný účet, výpis z účtu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5198853"/>
            <a:ext cx="1262063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28092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564672"/>
          </a:xfrm>
        </p:spPr>
        <p:txBody>
          <a:bodyPr>
            <a:normAutofit fontScale="90000"/>
          </a:bodyPr>
          <a:lstStyle/>
          <a:p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Základní pojmy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0558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Bankovní převod – </a:t>
            </a:r>
            <a:r>
              <a:rPr lang="cs-CZ" dirty="0" smtClean="0"/>
              <a:t>banky provádějí převody peněz na základě příkazu klienta</a:t>
            </a:r>
          </a:p>
          <a:p>
            <a:pPr marL="0" indent="0">
              <a:buNone/>
            </a:pPr>
            <a:r>
              <a:rPr lang="cs-CZ" b="1" dirty="0" smtClean="0"/>
              <a:t>Bankovní spojení – </a:t>
            </a:r>
            <a:r>
              <a:rPr lang="cs-CZ" dirty="0" smtClean="0"/>
              <a:t>předčíslí, číslo účtu, kód banky</a:t>
            </a:r>
          </a:p>
          <a:p>
            <a:pPr marL="0" indent="0">
              <a:buNone/>
            </a:pPr>
            <a:r>
              <a:rPr lang="cs-CZ" b="1" dirty="0" smtClean="0"/>
              <a:t>Částka a měna převodu – </a:t>
            </a:r>
            <a:r>
              <a:rPr lang="cs-CZ" dirty="0" smtClean="0"/>
              <a:t>pokud není měna uvedena, má se za to, že se jedná o platbu v CZK</a:t>
            </a:r>
          </a:p>
          <a:p>
            <a:pPr marL="0" indent="0">
              <a:buNone/>
            </a:pPr>
            <a:r>
              <a:rPr lang="cs-CZ" b="1" dirty="0" smtClean="0"/>
              <a:t>Konstantní symbol – </a:t>
            </a:r>
            <a:r>
              <a:rPr lang="cs-CZ" dirty="0" smtClean="0"/>
              <a:t>čtyřmístný číselný symbol, vymezuje ekonomický charakter platby</a:t>
            </a:r>
          </a:p>
          <a:p>
            <a:pPr marL="0" indent="0">
              <a:buNone/>
            </a:pPr>
            <a:r>
              <a:rPr lang="cs-CZ" b="1" dirty="0" smtClean="0"/>
              <a:t>Variabilní symbol – </a:t>
            </a:r>
            <a:r>
              <a:rPr lang="cs-CZ" dirty="0" smtClean="0"/>
              <a:t>identifikace platby</a:t>
            </a:r>
          </a:p>
          <a:p>
            <a:pPr marL="0" indent="0">
              <a:buNone/>
            </a:pPr>
            <a:r>
              <a:rPr lang="cs-CZ" b="1" dirty="0" smtClean="0"/>
              <a:t>Specifický symbol – </a:t>
            </a:r>
            <a:r>
              <a:rPr lang="cs-CZ" dirty="0" smtClean="0"/>
              <a:t>dohoda účastníků</a:t>
            </a:r>
          </a:p>
          <a:p>
            <a:pPr marL="0" indent="0">
              <a:buNone/>
            </a:pPr>
            <a:r>
              <a:rPr lang="cs-CZ" b="1" dirty="0" smtClean="0"/>
              <a:t>Podpis oprávněné osoby – </a:t>
            </a:r>
            <a:r>
              <a:rPr lang="cs-CZ" dirty="0" smtClean="0"/>
              <a:t>musí být totožný se vzorovým podpisem uloženým v bance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1556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76672"/>
            <a:ext cx="8229600" cy="936104"/>
          </a:xfrm>
        </p:spPr>
        <p:txBody>
          <a:bodyPr>
            <a:normAutofit fontScale="90000"/>
          </a:bodyPr>
          <a:lstStyle/>
          <a:p>
            <a:r>
              <a:rPr lang="cs-CZ" sz="4000" b="1" dirty="0" smtClean="0">
                <a:solidFill>
                  <a:schemeClr val="tx1"/>
                </a:solidFill>
                <a:latin typeface="+mn-lt"/>
              </a:rPr>
              <a:t>Běžný účet – postup založení a fungování</a:t>
            </a:r>
            <a:endParaRPr lang="cs-CZ" sz="40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911824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Výběr banky – dle rozsahu služeb, poplatků, lokální dostupnost, síť poboček a bankomatů</a:t>
            </a:r>
          </a:p>
          <a:p>
            <a:r>
              <a:rPr lang="cs-CZ" dirty="0" smtClean="0"/>
              <a:t>Otvírání BÚ – totožnost žadatele, adresa žadatele, právní způsobilost, záznamy o nesplacených dluzích, podpisový vzor/y osob oprávněných disponovat s penězi na účtu</a:t>
            </a:r>
          </a:p>
          <a:p>
            <a:r>
              <a:rPr lang="cs-CZ" dirty="0" smtClean="0"/>
              <a:t>Používání BÚ – klient dává příkaz k platbě:</a:t>
            </a:r>
          </a:p>
          <a:p>
            <a:pPr>
              <a:buFontTx/>
              <a:buChar char="-"/>
            </a:pPr>
            <a:r>
              <a:rPr lang="cs-CZ" dirty="0" smtClean="0"/>
              <a:t>Písemně na formuláři</a:t>
            </a:r>
          </a:p>
          <a:p>
            <a:pPr>
              <a:buFontTx/>
              <a:buChar char="-"/>
            </a:pPr>
            <a:r>
              <a:rPr lang="cs-CZ" dirty="0" smtClean="0"/>
              <a:t>Internetové bankovnictví</a:t>
            </a:r>
          </a:p>
          <a:p>
            <a:pPr>
              <a:buFontTx/>
              <a:buChar char="-"/>
            </a:pPr>
            <a:r>
              <a:rPr lang="cs-CZ" dirty="0" smtClean="0"/>
              <a:t>Bezkontaktní platby přes mobilní telefony</a:t>
            </a:r>
          </a:p>
          <a:p>
            <a:pPr>
              <a:buFontTx/>
              <a:buChar char="-"/>
            </a:pPr>
            <a:r>
              <a:rPr lang="cs-CZ" dirty="0" err="1" smtClean="0"/>
              <a:t>Homebanking</a:t>
            </a: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Ústně u přepážky</a:t>
            </a:r>
          </a:p>
        </p:txBody>
      </p:sp>
    </p:spTree>
    <p:extLst>
      <p:ext uri="{BB962C8B-B14F-4D97-AF65-F5344CB8AC3E}">
        <p14:creationId xmlns:p14="http://schemas.microsoft.com/office/powerpoint/2010/main" val="22864124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924712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tx1"/>
                </a:solidFill>
                <a:latin typeface="+mn-lt"/>
              </a:rPr>
              <a:t>Výpis z účtu</a:t>
            </a:r>
            <a:endParaRPr lang="cs-CZ" sz="40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55178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/>
              <a:t>-</a:t>
            </a:r>
            <a:r>
              <a:rPr lang="cs-CZ" dirty="0" smtClean="0"/>
              <a:t> </a:t>
            </a:r>
            <a:r>
              <a:rPr lang="cs-CZ" dirty="0"/>
              <a:t>banka posílá majiteli pravidelně,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- písemná </a:t>
            </a:r>
            <a:r>
              <a:rPr lang="cs-CZ" dirty="0"/>
              <a:t>zpráva o stavu a pohybu peněz na účtu</a:t>
            </a:r>
          </a:p>
          <a:p>
            <a:pPr marL="0" indent="0">
              <a:buNone/>
            </a:pPr>
            <a:r>
              <a:rPr lang="cs-CZ" dirty="0" smtClean="0"/>
              <a:t>Každý výpis z účtu by měl obsahovat: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Číslo účtu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Počáteční a konečný zůstatek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Označení majitele účtu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Datum připsání/odepsání peněz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Popis transakce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Přehled připsaných peněz – </a:t>
            </a:r>
            <a:r>
              <a:rPr lang="cs-CZ" dirty="0"/>
              <a:t>„dal“ 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Přehled odepsaných peněz –„</a:t>
            </a:r>
            <a:r>
              <a:rPr lang="cs-CZ" dirty="0"/>
              <a:t>má dáti“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744521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80696"/>
          </a:xfrm>
        </p:spPr>
        <p:txBody>
          <a:bodyPr>
            <a:normAutofit/>
          </a:bodyPr>
          <a:lstStyle/>
          <a:p>
            <a:r>
              <a:rPr lang="cs-CZ" sz="4000" b="1" dirty="0">
                <a:solidFill>
                  <a:schemeClr val="tx1"/>
                </a:solidFill>
                <a:latin typeface="+mn-lt"/>
              </a:rPr>
              <a:t>Přímé bankovnictví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62379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Komunikace se děje prostřednictvím mobilního telefonu a počítače s internetem.</a:t>
            </a:r>
          </a:p>
          <a:p>
            <a:pPr marL="0" indent="0">
              <a:buNone/>
            </a:pPr>
            <a:r>
              <a:rPr lang="cs-CZ" dirty="0" smtClean="0"/>
              <a:t>Služby: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Zjišťování stavu peněžních prostředků na účtu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Možnost pořizování plateb ve formě příkazu k úhradě…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Možnost pořizování zahraničních plateb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Informace o obratech na účtu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Zasílání informací o kursech vybraných měn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28396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tx1"/>
                </a:solidFill>
                <a:latin typeface="+mn-lt"/>
              </a:rPr>
              <a:t>Praktické cvičení 1</a:t>
            </a:r>
            <a:endParaRPr lang="cs-CZ" sz="40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Máte už svůj vlastní účet? Pokud ano, podělte se o zkušenosti s jeho používáním se svými spolužáky.</a:t>
            </a:r>
          </a:p>
          <a:p>
            <a:r>
              <a:rPr lang="cs-CZ" dirty="0" smtClean="0"/>
              <a:t>Co je podle vás jeho hlavní výhodou?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81249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>
                <a:solidFill>
                  <a:schemeClr val="tx1"/>
                </a:solidFill>
                <a:latin typeface="+mn-lt"/>
              </a:rPr>
              <a:t>Praktické cvičení </a:t>
            </a:r>
            <a:r>
              <a:rPr lang="cs-CZ" sz="4000" b="1" dirty="0" smtClean="0">
                <a:solidFill>
                  <a:schemeClr val="tx1"/>
                </a:solidFill>
                <a:latin typeface="+mn-lt"/>
              </a:rPr>
              <a:t>2</a:t>
            </a:r>
            <a:endParaRPr lang="cs-CZ" sz="40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Podívejte se na cvičný výpis z bankovního účtu a zjistěte:</a:t>
            </a:r>
          </a:p>
          <a:p>
            <a:pPr marL="514350" indent="-514350">
              <a:buAutoNum type="alphaLcParenR"/>
            </a:pPr>
            <a:r>
              <a:rPr lang="cs-CZ" dirty="0" smtClean="0"/>
              <a:t>Počet položek ve prospěch účtu: …………………………. a v jaké celkové částce: …………………………….</a:t>
            </a:r>
          </a:p>
          <a:p>
            <a:pPr marL="514350" indent="-514350">
              <a:buAutoNum type="alphaLcParenR"/>
            </a:pPr>
            <a:r>
              <a:rPr lang="cs-CZ" dirty="0" smtClean="0"/>
              <a:t>Kolik položek bylo v podobě výběru hotovosti z bankomatu: ……………. a v jaké celkové částce: ………………..</a:t>
            </a:r>
          </a:p>
          <a:p>
            <a:pPr marL="514350" indent="-514350">
              <a:buAutoNum type="alphaLcParenR"/>
            </a:pPr>
            <a:r>
              <a:rPr lang="cs-CZ" dirty="0" smtClean="0"/>
              <a:t>Jakou celkovou částku si banka účtuje za vedení účtu, za transakce (operace) na něm proběhlé a za zaslání výpisu: ………………………………….</a:t>
            </a:r>
          </a:p>
          <a:p>
            <a:pPr marL="514350" indent="-514350">
              <a:buAutoNum type="alphaLcParenR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48424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980727"/>
            <a:ext cx="7920880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Anotace:</a:t>
            </a:r>
          </a:p>
          <a:p>
            <a:r>
              <a:rPr lang="cs-CZ" dirty="0"/>
              <a:t>Prezentace obsahuje </a:t>
            </a:r>
            <a:r>
              <a:rPr lang="cs-CZ" dirty="0" smtClean="0"/>
              <a:t>výklad problematiky založení a používání bankovního účtu, popis výpisu z účtu. Určeno </a:t>
            </a:r>
            <a:r>
              <a:rPr lang="cs-CZ" dirty="0"/>
              <a:t>k výkladu do hodiny a k praktickému procvičení učiva.</a:t>
            </a:r>
          </a:p>
          <a:p>
            <a:r>
              <a:rPr lang="cs-CZ" dirty="0"/>
              <a:t> </a:t>
            </a:r>
          </a:p>
          <a:p>
            <a:endParaRPr lang="cs-CZ" b="1" dirty="0"/>
          </a:p>
          <a:p>
            <a:r>
              <a:rPr lang="cs-CZ" b="1" dirty="0"/>
              <a:t>Použité zdroje:</a:t>
            </a:r>
          </a:p>
          <a:p>
            <a:r>
              <a:rPr lang="cs-CZ" dirty="0"/>
              <a:t>ING. PETRA NAVRÁTILOVÁ. Finanční gramotnost. Praha: </a:t>
            </a:r>
            <a:r>
              <a:rPr lang="cs-CZ" dirty="0" err="1"/>
              <a:t>Ikar</a:t>
            </a:r>
            <a:r>
              <a:rPr lang="cs-CZ" dirty="0"/>
              <a:t> Praha, 1995. ISBN 978-80-7402-107-7.</a:t>
            </a:r>
          </a:p>
          <a:p>
            <a:r>
              <a:rPr lang="cs-CZ" dirty="0"/>
              <a:t>ING. PETRA NAVRÁTILOVÁ. Finanční gramotnost. Praha: </a:t>
            </a:r>
            <a:r>
              <a:rPr lang="cs-CZ" dirty="0" err="1"/>
              <a:t>Ikar</a:t>
            </a:r>
            <a:r>
              <a:rPr lang="cs-CZ" dirty="0"/>
              <a:t> Praha, 1995. ISBN 978-80-7402-106-0.</a:t>
            </a:r>
          </a:p>
          <a:p>
            <a:r>
              <a:rPr lang="cs-CZ" dirty="0"/>
              <a:t>OBCHODNÍ AKADEMIE, Mohelnice. Ekonomické kompetence v občanském životě. ISBN CZ.1.07/1.1.04/02.0139.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Pokud není uvedeno jinak, použitý materiál je z vlastních zdrojů autora.</a:t>
            </a:r>
          </a:p>
        </p:txBody>
      </p:sp>
    </p:spTree>
    <p:extLst>
      <p:ext uri="{BB962C8B-B14F-4D97-AF65-F5344CB8AC3E}">
        <p14:creationId xmlns:p14="http://schemas.microsoft.com/office/powerpoint/2010/main" val="2503716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Lékárna">
      <a:dk1>
        <a:sysClr val="windowText" lastClr="000000"/>
      </a:dk1>
      <a:lt1>
        <a:sysClr val="window" lastClr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4711</TotalTime>
  <Words>522</Words>
  <Application>Microsoft Office PowerPoint</Application>
  <PresentationFormat>Předvádění na obrazovce (4:3)</PresentationFormat>
  <Paragraphs>76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Tok</vt:lpstr>
      <vt:lpstr>Prezentace aplikace PowerPoint</vt:lpstr>
      <vt:lpstr>Prezentace aplikace PowerPoint</vt:lpstr>
      <vt:lpstr>Bezhotovostní placení 3</vt:lpstr>
      <vt:lpstr>Základní pojmy</vt:lpstr>
      <vt:lpstr>Běžný účet – postup založení a fungování</vt:lpstr>
      <vt:lpstr>Výpis z účtu</vt:lpstr>
      <vt:lpstr>Přímé bankovnictví</vt:lpstr>
      <vt:lpstr>Praktické cvičení 1</vt:lpstr>
      <vt:lpstr>Praktické cvičení 2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</dc:creator>
  <cp:lastModifiedBy>Jana Csiková</cp:lastModifiedBy>
  <cp:revision>176</cp:revision>
  <dcterms:created xsi:type="dcterms:W3CDTF">2013-01-11T17:11:37Z</dcterms:created>
  <dcterms:modified xsi:type="dcterms:W3CDTF">2014-10-06T09:00:31Z</dcterms:modified>
</cp:coreProperties>
</file>