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8" r:id="rId6"/>
    <p:sldId id="299" r:id="rId7"/>
    <p:sldId id="300" r:id="rId8"/>
    <p:sldId id="301" r:id="rId9"/>
    <p:sldId id="302" r:id="rId10"/>
    <p:sldId id="303" r:id="rId11"/>
    <p:sldId id="304" r:id="rId12"/>
    <p:sldId id="305" r:id="rId13"/>
    <p:sldId id="297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S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poření 1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VI-2-16-10_Sporeni-1_Sporici-ucty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Spoření 1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79171"/>
            <a:ext cx="8048058" cy="4216539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Spořicí účty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Termínované vklady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Vkladní knížky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spoření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Penzijní připojištění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6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Spořící účty, výpovědní lhůta, úročení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pojmy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Spoření </a:t>
            </a:r>
            <a:r>
              <a:rPr lang="cs-CZ" b="1" dirty="0"/>
              <a:t>- </a:t>
            </a:r>
            <a:r>
              <a:rPr lang="cs-CZ" dirty="0"/>
              <a:t>Účelem spoření je zhodnotit peníze, které nepotřebujeme</a:t>
            </a:r>
            <a:r>
              <a:rPr lang="cs-CZ" b="1" dirty="0"/>
              <a:t>.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Spořicí účty - </a:t>
            </a:r>
            <a:r>
              <a:rPr lang="cs-CZ" dirty="0"/>
              <a:t>Jsou výhodné pro ty, kdo mají volné finanční prostředky, ale nemohou je dlouhodobě investovat. Kvalitní účet se pozná podle rychlé dostupnosti peněz a přiměřeného úročení.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Výše částky naspořené na spořicím účtu závisí </a:t>
            </a:r>
            <a:r>
              <a:rPr lang="cs-CZ" dirty="0" smtClean="0"/>
              <a:t>na </a:t>
            </a:r>
            <a:r>
              <a:rPr lang="cs-CZ" dirty="0"/>
              <a:t>výši ročního úroku. K odhadu zhodnocení peněz lze použít kalkulačku spoření.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http://www.vypocet.cz/sporeni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Charakteristika spořicích účtů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Jsou </a:t>
            </a:r>
            <a:r>
              <a:rPr lang="cs-CZ" dirty="0"/>
              <a:t>zakládány jako doplněk k běžnému účtu na dobu neurčitou ale i jako nezávislý finanční produkt</a:t>
            </a:r>
          </a:p>
          <a:p>
            <a:r>
              <a:rPr lang="cs-CZ" dirty="0" smtClean="0"/>
              <a:t>Nabízí </a:t>
            </a:r>
            <a:r>
              <a:rPr lang="cs-CZ" dirty="0"/>
              <a:t>rychlé a bezpečné uložení dočasně přebytečných financí převodem z běžného účtu </a:t>
            </a:r>
          </a:p>
          <a:p>
            <a:r>
              <a:rPr lang="cs-CZ" dirty="0" smtClean="0"/>
              <a:t>Mají </a:t>
            </a:r>
            <a:r>
              <a:rPr lang="cs-CZ" dirty="0"/>
              <a:t>vyšší úrokové sazby než běžné účty</a:t>
            </a:r>
          </a:p>
          <a:p>
            <a:r>
              <a:rPr lang="cs-CZ" dirty="0" smtClean="0"/>
              <a:t>Vedení </a:t>
            </a:r>
            <a:r>
              <a:rPr lang="cs-CZ" dirty="0"/>
              <a:t>účtu je většinou zdarma</a:t>
            </a:r>
          </a:p>
          <a:p>
            <a:r>
              <a:rPr lang="cs-CZ" dirty="0" smtClean="0"/>
              <a:t>Možný </a:t>
            </a:r>
            <a:r>
              <a:rPr lang="cs-CZ" dirty="0"/>
              <a:t>okamžitý přístup k penězům – vysoká likvidita</a:t>
            </a:r>
          </a:p>
          <a:p>
            <a:r>
              <a:rPr lang="cs-CZ" dirty="0" smtClean="0"/>
              <a:t>Lze </a:t>
            </a:r>
            <a:r>
              <a:rPr lang="cs-CZ" dirty="0"/>
              <a:t>obsluhovat prostřednictvím internet </a:t>
            </a:r>
            <a:r>
              <a:rPr lang="cs-CZ" dirty="0" err="1"/>
              <a:t>banking</a:t>
            </a:r>
            <a:endParaRPr lang="cs-CZ" dirty="0"/>
          </a:p>
          <a:p>
            <a:r>
              <a:rPr lang="cs-CZ" dirty="0" smtClean="0"/>
              <a:t>Výše </a:t>
            </a:r>
            <a:r>
              <a:rPr lang="cs-CZ" dirty="0"/>
              <a:t>a způsob úročení je individuální, zhodnocení prostředků obecně závisí na úrokové míře (slušná již  při 2 % </a:t>
            </a:r>
            <a:r>
              <a:rPr lang="cs-CZ" dirty="0" err="1"/>
              <a:t>p.a</a:t>
            </a:r>
            <a:r>
              <a:rPr lang="cs-CZ" dirty="0"/>
              <a:t>.) a velikosti a délce vkladu  </a:t>
            </a:r>
          </a:p>
          <a:p>
            <a:r>
              <a:rPr lang="cs-CZ" dirty="0" smtClean="0"/>
              <a:t>Vysoká </a:t>
            </a:r>
            <a:r>
              <a:rPr lang="cs-CZ" dirty="0"/>
              <a:t>bezpečnost – ze zákona je účet pojištěn do 100 %, maximálně 100 000 EU </a:t>
            </a:r>
          </a:p>
          <a:p>
            <a:r>
              <a:rPr lang="cs-CZ" dirty="0" smtClean="0"/>
              <a:t>Nabízí </a:t>
            </a:r>
            <a:r>
              <a:rPr lang="cs-CZ" dirty="0"/>
              <a:t>banky i družstevní zálohy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6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Formy spořicího účtu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Spořicí </a:t>
            </a:r>
            <a:r>
              <a:rPr lang="cs-CZ" b="1" dirty="0"/>
              <a:t>účet s výpovědní lhůtou </a:t>
            </a:r>
            <a:r>
              <a:rPr lang="cs-CZ" b="1" dirty="0" smtClean="0"/>
              <a:t>– </a:t>
            </a:r>
            <a:r>
              <a:rPr lang="cs-CZ" dirty="0" smtClean="0"/>
              <a:t>délka </a:t>
            </a:r>
            <a:r>
              <a:rPr lang="cs-CZ" dirty="0"/>
              <a:t>od několika </a:t>
            </a:r>
            <a:r>
              <a:rPr lang="cs-CZ" dirty="0" smtClean="0"/>
              <a:t>dní, </a:t>
            </a:r>
            <a:r>
              <a:rPr lang="cs-CZ" dirty="0"/>
              <a:t>týdnů až po jeden rok. Pokud majitel spořicího účtu “sáhne“ na vložené prostředky před uplynutím výpovědní lhůty, musí počítat s nemalými sankčními poplatky.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Spořicí </a:t>
            </a:r>
            <a:r>
              <a:rPr lang="cs-CZ" b="1" dirty="0"/>
              <a:t>účet bez výpovědní lhůty – </a:t>
            </a:r>
            <a:r>
              <a:rPr lang="cs-CZ" dirty="0" smtClean="0"/>
              <a:t>je </a:t>
            </a:r>
            <a:r>
              <a:rPr lang="cs-CZ" dirty="0"/>
              <a:t>možné vybrat peníze z účtu okamžitě</a:t>
            </a:r>
            <a:r>
              <a:rPr lang="cs-CZ" dirty="0" smtClean="0"/>
              <a:t>, jeho </a:t>
            </a:r>
            <a:r>
              <a:rPr lang="cs-CZ" dirty="0"/>
              <a:t>výhodou je vysoká likvidita vložených prostředků.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2959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Založení spořicího účtu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Spořicí účty mohou využívat jak fyzické osoby – občané a podnikatelé, tak i právnické osoby.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Pro výběr spořicího účtu jsou důležité tři ukazatele:</a:t>
            </a:r>
          </a:p>
          <a:p>
            <a:pPr marL="0" indent="0">
              <a:buNone/>
            </a:pPr>
            <a:r>
              <a:rPr lang="cs-CZ" dirty="0"/>
              <a:t>•	výše úrokové sazby</a:t>
            </a:r>
          </a:p>
          <a:p>
            <a:pPr marL="0" indent="0">
              <a:buNone/>
            </a:pPr>
            <a:r>
              <a:rPr lang="cs-CZ" dirty="0"/>
              <a:t>•	pásmové úročení dle výše vkladu </a:t>
            </a:r>
          </a:p>
          <a:p>
            <a:pPr marL="0" indent="0">
              <a:buNone/>
            </a:pPr>
            <a:r>
              <a:rPr lang="cs-CZ" dirty="0"/>
              <a:t>•	výpovědní lhůta</a:t>
            </a:r>
          </a:p>
          <a:p>
            <a:pPr marL="0" indent="0">
              <a:buNone/>
            </a:pPr>
            <a:r>
              <a:rPr lang="cs-CZ" dirty="0"/>
              <a:t>     Spořicí účty lze uzavřít několika způsoby: </a:t>
            </a:r>
          </a:p>
          <a:p>
            <a:pPr marL="0" indent="0">
              <a:buNone/>
            </a:pPr>
            <a:r>
              <a:rPr lang="cs-CZ" dirty="0"/>
              <a:t>•	osobně</a:t>
            </a:r>
          </a:p>
          <a:p>
            <a:pPr marL="0" indent="0">
              <a:buNone/>
            </a:pPr>
            <a:r>
              <a:rPr lang="cs-CZ" dirty="0"/>
              <a:t>•	telefonicky</a:t>
            </a:r>
          </a:p>
          <a:p>
            <a:pPr marL="0" indent="0">
              <a:buNone/>
            </a:pPr>
            <a:r>
              <a:rPr lang="cs-CZ" dirty="0"/>
              <a:t>•	prostřednictvím internetu</a:t>
            </a:r>
          </a:p>
          <a:p>
            <a:pPr marL="0" indent="0">
              <a:buNone/>
            </a:pPr>
            <a:r>
              <a:rPr lang="cs-CZ" dirty="0"/>
              <a:t>•	poštou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724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Uzavření spořicího účtu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Osobní založení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otřebné dokumenty:</a:t>
            </a:r>
          </a:p>
          <a:p>
            <a:pPr marL="0" indent="0">
              <a:buNone/>
            </a:pPr>
            <a:r>
              <a:rPr lang="cs-CZ" dirty="0" smtClean="0"/>
              <a:t> - doklad </a:t>
            </a:r>
            <a:r>
              <a:rPr lang="cs-CZ" dirty="0"/>
              <a:t>totožnosti </a:t>
            </a:r>
            <a:r>
              <a:rPr lang="cs-CZ" dirty="0" smtClean="0"/>
              <a:t>(občanský </a:t>
            </a:r>
            <a:r>
              <a:rPr lang="cs-CZ" dirty="0"/>
              <a:t>průkaz, u cizinců pas) a číslo nejméně jednoho bankovního účtu vedeného v českých korunách na území České republiky, na který hodláte převádět své finanční prostředky.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někdy minimální </a:t>
            </a:r>
            <a:r>
              <a:rPr lang="cs-CZ" dirty="0"/>
              <a:t>počáteční </a:t>
            </a:r>
            <a:r>
              <a:rPr lang="cs-CZ" dirty="0" smtClean="0"/>
              <a:t>vklad.</a:t>
            </a:r>
          </a:p>
          <a:p>
            <a:pPr>
              <a:buFontTx/>
              <a:buChar char="-"/>
            </a:pPr>
            <a:r>
              <a:rPr lang="cs-CZ" dirty="0" smtClean="0"/>
              <a:t>někdy vedení </a:t>
            </a:r>
            <a:r>
              <a:rPr lang="cs-CZ" dirty="0"/>
              <a:t>běžného účtu u stejné bankovní instituce.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009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Uzavření spořicího účtu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Přes internet</a:t>
            </a:r>
          </a:p>
          <a:p>
            <a:pPr>
              <a:buFontTx/>
              <a:buChar char="-"/>
            </a:pPr>
            <a:r>
              <a:rPr lang="cs-CZ" dirty="0" smtClean="0"/>
              <a:t>vkladatel </a:t>
            </a:r>
            <a:r>
              <a:rPr lang="cs-CZ" dirty="0"/>
              <a:t>vyplní elektronickou žádost, na základě které mu je následně zaslána poštou smlouva o spořicím účtu, jenž je nutné podepsat a poslat spolu </a:t>
            </a:r>
            <a:r>
              <a:rPr lang="cs-CZ" dirty="0" smtClean="0"/>
              <a:t>s </a:t>
            </a:r>
            <a:r>
              <a:rPr lang="cs-CZ" dirty="0"/>
              <a:t>požadovanými dokumenty zpět.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dva </a:t>
            </a:r>
            <a:r>
              <a:rPr lang="cs-CZ" dirty="0"/>
              <a:t>doklady totožnosti a číslo nejméně jednoho bankovního účtu, na který budete moci převádět své peníze (viz Osobní založení).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077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Uzavření spořicího účtu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/>
              <a:t>Po telefonu</a:t>
            </a:r>
          </a:p>
          <a:p>
            <a:pPr>
              <a:buFontTx/>
              <a:buChar char="-"/>
            </a:pPr>
            <a:r>
              <a:rPr lang="cs-CZ" dirty="0" smtClean="0"/>
              <a:t>bezplatnou </a:t>
            </a:r>
            <a:r>
              <a:rPr lang="cs-CZ" dirty="0"/>
              <a:t>linku, na kterou vkladatel zavolá, operátorovi nadiktuje potřebné údaje a operátor žádost sepíše.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poštou </a:t>
            </a:r>
            <a:r>
              <a:rPr lang="cs-CZ" dirty="0"/>
              <a:t>zaslána smlouva k podpisu.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mlouvu </a:t>
            </a:r>
            <a:r>
              <a:rPr lang="cs-CZ" dirty="0"/>
              <a:t>pošle zpět spolu s potřebnými dokumenty (kopie dvou dokladů totožnosti, kopie z registrovaného účtu).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následně </a:t>
            </a:r>
            <a:r>
              <a:rPr lang="cs-CZ" dirty="0"/>
              <a:t>zasláno potvrzení o přijetí smlouvy a potřebných dokumentů spolu s klientským číslem.</a:t>
            </a:r>
          </a:p>
          <a:p>
            <a:pPr marL="0" indent="0">
              <a:buNone/>
            </a:pPr>
            <a:r>
              <a:rPr lang="cs-CZ" dirty="0"/>
              <a:t>Poštou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796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Uzavření spořicího účtu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Poštou</a:t>
            </a:r>
          </a:p>
          <a:p>
            <a:pPr>
              <a:buFontTx/>
              <a:buChar char="-"/>
            </a:pPr>
            <a:r>
              <a:rPr lang="cs-CZ" dirty="0" smtClean="0"/>
              <a:t>Vkladatel </a:t>
            </a:r>
            <a:r>
              <a:rPr lang="cs-CZ" dirty="0"/>
              <a:t>vyplní žádost, kterou lze stáhnout z internetových </a:t>
            </a:r>
            <a:r>
              <a:rPr lang="cs-CZ" dirty="0" smtClean="0"/>
              <a:t>stránek, </a:t>
            </a:r>
            <a:r>
              <a:rPr lang="cs-CZ" dirty="0"/>
              <a:t>a poté ji zašle na adresu k tomu určenou.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ásleduje </a:t>
            </a:r>
            <a:r>
              <a:rPr lang="cs-CZ" dirty="0"/>
              <a:t>zaslání smlouvy o spořicím účtu.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alší </a:t>
            </a:r>
            <a:r>
              <a:rPr lang="cs-CZ" dirty="0"/>
              <a:t>postup je totožný jako u založení účtu po telefonu.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41180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Uzavření spořicího účtu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Výhody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•	zhodnocení odložených dočasně volných finančních prostředků</a:t>
            </a:r>
          </a:p>
          <a:p>
            <a:pPr marL="0" indent="0">
              <a:buNone/>
            </a:pPr>
            <a:r>
              <a:rPr lang="cs-CZ" dirty="0"/>
              <a:t>•	peníze kdykoli k dispozici</a:t>
            </a:r>
          </a:p>
          <a:p>
            <a:pPr marL="0" indent="0">
              <a:buNone/>
            </a:pPr>
            <a:r>
              <a:rPr lang="cs-CZ" dirty="0"/>
              <a:t>•	jednoduché zřízení a snadné ovládání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Nevýhody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•	zhodnocení nestačí pokrýt míru inflace</a:t>
            </a:r>
          </a:p>
          <a:p>
            <a:pPr marL="0" indent="0">
              <a:buNone/>
            </a:pPr>
            <a:r>
              <a:rPr lang="cs-CZ" dirty="0"/>
              <a:t>http://www.mesec.cz/sporeni/sporici-ucty/</a:t>
            </a:r>
          </a:p>
        </p:txBody>
      </p:sp>
    </p:spTree>
    <p:extLst>
      <p:ext uri="{BB962C8B-B14F-4D97-AF65-F5344CB8AC3E}">
        <p14:creationId xmlns:p14="http://schemas.microsoft.com/office/powerpoint/2010/main" val="3520892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Praktické cvičení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Myslíte, že je výhodnější používat k placení hotovost, nebo platební kartu? Zdůvodněte proč.</a:t>
            </a:r>
          </a:p>
          <a:p>
            <a:endParaRPr lang="cs-CZ" dirty="0" smtClean="0"/>
          </a:p>
          <a:p>
            <a:r>
              <a:rPr lang="cs-CZ" dirty="0" smtClean="0"/>
              <a:t>Na co byste si měli dávat pozor při placení platební kartou?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209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</a:t>
            </a:r>
            <a:r>
              <a:rPr lang="cs-CZ" dirty="0" smtClean="0"/>
              <a:t>výklad problematiky spoření, spořicích účtů a možností založení spořícího </a:t>
            </a:r>
            <a:r>
              <a:rPr lang="cs-CZ" smtClean="0"/>
              <a:t>účtu.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3712</TotalTime>
  <Words>698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Prezentace aplikace PowerPoint</vt:lpstr>
      <vt:lpstr>Spoření 1</vt:lpstr>
      <vt:lpstr>Základní pojmy</vt:lpstr>
      <vt:lpstr>Charakteristika spořicích účtů</vt:lpstr>
      <vt:lpstr>Formy spořicího účtu </vt:lpstr>
      <vt:lpstr>Založení spořicího účtu</vt:lpstr>
      <vt:lpstr>Uzavření spořicího účtu</vt:lpstr>
      <vt:lpstr>Uzavření spořicího účtu</vt:lpstr>
      <vt:lpstr>Uzavření spořicího účtu</vt:lpstr>
      <vt:lpstr>Uzavření spořicího účtu</vt:lpstr>
      <vt:lpstr>Uzavření spořicího účtu</vt:lpstr>
      <vt:lpstr>Praktické 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Jana Csiková</cp:lastModifiedBy>
  <cp:revision>178</cp:revision>
  <dcterms:created xsi:type="dcterms:W3CDTF">2013-01-11T17:11:37Z</dcterms:created>
  <dcterms:modified xsi:type="dcterms:W3CDTF">2014-10-06T09:07:38Z</dcterms:modified>
</cp:coreProperties>
</file>