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3" r:id="rId7"/>
    <p:sldId id="261" r:id="rId8"/>
    <p:sldId id="262" r:id="rId9"/>
    <p:sldId id="264" r:id="rId10"/>
    <p:sldId id="266" r:id="rId11"/>
    <p:sldId id="265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Cíl hodiny: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Práce s prezentací: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</a:rPr>
            <a:t>Průřezová témata: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pojmů páka, moment síly, výpočet momentu síly, využití páky v praxi. 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Možnost společného opakování učiva, použít jako test, opakování je možné využít pro 7. ročník při fyzice.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ABC7ACCF-4956-4BE5-9BCE-35129EFB630D}" type="presOf" srcId="{5D5106FA-2091-4491-8130-81C8257822BF}" destId="{7434E60B-9D92-4C96-BC05-49E506135518}" srcOrd="0" destOrd="0" presId="urn:microsoft.com/office/officeart/2005/8/layout/list1"/>
    <dgm:cxn modelId="{569CDEA0-3460-4CE3-A46B-43E53298AB67}" type="presOf" srcId="{3895EC79-AA20-455E-9F69-DE3BD08E691E}" destId="{867F9FBB-DA2B-45E8-A45C-7C53C4121152}" srcOrd="1" destOrd="0" presId="urn:microsoft.com/office/officeart/2005/8/layout/list1"/>
    <dgm:cxn modelId="{41884B9A-B347-46EE-ACF4-3076C91369F9}" type="presOf" srcId="{C23FB3AD-ADCB-439B-91E3-CCAC5D95039A}" destId="{D8A736F1-6882-4EE8-B8CF-94E99995BBC4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67EE0BF-FF5F-4588-A97C-936C73C20BBA}" type="presOf" srcId="{30796B16-12F9-40D6-9015-EB89BB5F506A}" destId="{CBC03896-5359-44E0-8915-FCD9B030F579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5F127DA6-78E2-45D8-9C88-100501C3EA6E}" type="presOf" srcId="{3895EC79-AA20-455E-9F69-DE3BD08E691E}" destId="{EB0ECFC4-C995-40AD-A8E9-595ABAA26A22}" srcOrd="0" destOrd="0" presId="urn:microsoft.com/office/officeart/2005/8/layout/list1"/>
    <dgm:cxn modelId="{B08C40C4-C32A-4C38-A2CA-FA8387B28821}" type="presOf" srcId="{C23FB3AD-ADCB-439B-91E3-CCAC5D95039A}" destId="{0DE7C07F-6E89-49E7-849E-19E901F4E55C}" srcOrd="1" destOrd="0" presId="urn:microsoft.com/office/officeart/2005/8/layout/list1"/>
    <dgm:cxn modelId="{8525E516-7804-4B0A-AF11-A12B7DEA09EF}" type="presOf" srcId="{51801BC8-D6DC-4669-A849-3FE3157A21FE}" destId="{F2F6B223-CEF1-4552-AA17-F64BAF562805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98E2CE03-1E81-45D6-ADE0-139E98C8707D}" type="presOf" srcId="{21CD1CFD-9C1D-4CCD-9C1F-96D7FEC97AFE}" destId="{E849BD94-F756-4A2B-878A-8B8D1301ACCA}" srcOrd="0" destOrd="0" presId="urn:microsoft.com/office/officeart/2005/8/layout/list1"/>
    <dgm:cxn modelId="{844AED05-994F-4F27-91C0-3F340EBDD11B}" type="presOf" srcId="{FCA51B5C-9664-4F83-804A-4F17952C1B77}" destId="{357F34FD-9159-4421-ADFD-8E14EBA959DF}" srcOrd="0" destOrd="0" presId="urn:microsoft.com/office/officeart/2005/8/layout/list1"/>
    <dgm:cxn modelId="{5CD29FD0-C4E9-4CC7-BDDF-4ACA65730D81}" type="presOf" srcId="{21CD1CFD-9C1D-4CCD-9C1F-96D7FEC97AFE}" destId="{B303A152-D5F1-4A18-813F-E2E35B67E925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17CC1864-F507-4727-8C81-1879FC80737C}" type="presParOf" srcId="{357F34FD-9159-4421-ADFD-8E14EBA959DF}" destId="{786576EC-D75C-4DB0-B314-C85D4862E4CA}" srcOrd="0" destOrd="0" presId="urn:microsoft.com/office/officeart/2005/8/layout/list1"/>
    <dgm:cxn modelId="{64299F05-9401-4618-99E3-2C534C3993BF}" type="presParOf" srcId="{786576EC-D75C-4DB0-B314-C85D4862E4CA}" destId="{EB0ECFC4-C995-40AD-A8E9-595ABAA26A22}" srcOrd="0" destOrd="0" presId="urn:microsoft.com/office/officeart/2005/8/layout/list1"/>
    <dgm:cxn modelId="{29984CD5-1D74-491B-93EB-D09FE6584CFC}" type="presParOf" srcId="{786576EC-D75C-4DB0-B314-C85D4862E4CA}" destId="{867F9FBB-DA2B-45E8-A45C-7C53C4121152}" srcOrd="1" destOrd="0" presId="urn:microsoft.com/office/officeart/2005/8/layout/list1"/>
    <dgm:cxn modelId="{A3F80DFF-08F0-473C-AC00-7E626F078D32}" type="presParOf" srcId="{357F34FD-9159-4421-ADFD-8E14EBA959DF}" destId="{53BD7F68-B256-41A2-AF8D-7FF61038E16B}" srcOrd="1" destOrd="0" presId="urn:microsoft.com/office/officeart/2005/8/layout/list1"/>
    <dgm:cxn modelId="{20CFCE8C-9551-4CC5-A8A7-F25C634803DF}" type="presParOf" srcId="{357F34FD-9159-4421-ADFD-8E14EBA959DF}" destId="{CBC03896-5359-44E0-8915-FCD9B030F579}" srcOrd="2" destOrd="0" presId="urn:microsoft.com/office/officeart/2005/8/layout/list1"/>
    <dgm:cxn modelId="{9ACA5CEE-5524-4F6E-9A00-6A81C57A2294}" type="presParOf" srcId="{357F34FD-9159-4421-ADFD-8E14EBA959DF}" destId="{D23B6F7A-3280-4B61-8C5A-157F38DB805D}" srcOrd="3" destOrd="0" presId="urn:microsoft.com/office/officeart/2005/8/layout/list1"/>
    <dgm:cxn modelId="{1DC94CC8-A197-49C4-80E3-9F507328BCF3}" type="presParOf" srcId="{357F34FD-9159-4421-ADFD-8E14EBA959DF}" destId="{24B7CFB4-FF55-4562-A794-0EB5393671C4}" srcOrd="4" destOrd="0" presId="urn:microsoft.com/office/officeart/2005/8/layout/list1"/>
    <dgm:cxn modelId="{54334312-3E9A-449C-993E-C9BE7173368D}" type="presParOf" srcId="{24B7CFB4-FF55-4562-A794-0EB5393671C4}" destId="{D8A736F1-6882-4EE8-B8CF-94E99995BBC4}" srcOrd="0" destOrd="0" presId="urn:microsoft.com/office/officeart/2005/8/layout/list1"/>
    <dgm:cxn modelId="{039FF61E-DB12-46DF-AED0-9BCCEB0C31F2}" type="presParOf" srcId="{24B7CFB4-FF55-4562-A794-0EB5393671C4}" destId="{0DE7C07F-6E89-49E7-849E-19E901F4E55C}" srcOrd="1" destOrd="0" presId="urn:microsoft.com/office/officeart/2005/8/layout/list1"/>
    <dgm:cxn modelId="{0C99E936-3939-4862-B56A-4B2AF9442854}" type="presParOf" srcId="{357F34FD-9159-4421-ADFD-8E14EBA959DF}" destId="{BA0DF4E2-C357-494D-8797-8B5E841504F2}" srcOrd="5" destOrd="0" presId="urn:microsoft.com/office/officeart/2005/8/layout/list1"/>
    <dgm:cxn modelId="{E555B9FB-F6C1-413D-BDC0-F4B1A972069D}" type="presParOf" srcId="{357F34FD-9159-4421-ADFD-8E14EBA959DF}" destId="{7434E60B-9D92-4C96-BC05-49E506135518}" srcOrd="6" destOrd="0" presId="urn:microsoft.com/office/officeart/2005/8/layout/list1"/>
    <dgm:cxn modelId="{191274FA-332C-49D1-BCEF-0D26BD4321F3}" type="presParOf" srcId="{357F34FD-9159-4421-ADFD-8E14EBA959DF}" destId="{9B5427D5-06B1-41D5-84C6-F7C7B8DCA45D}" srcOrd="7" destOrd="0" presId="urn:microsoft.com/office/officeart/2005/8/layout/list1"/>
    <dgm:cxn modelId="{03A32D1D-35D4-4A0B-81E1-95174F25C183}" type="presParOf" srcId="{357F34FD-9159-4421-ADFD-8E14EBA959DF}" destId="{350B5CD4-14C5-4C8F-AD3E-3204822691E7}" srcOrd="8" destOrd="0" presId="urn:microsoft.com/office/officeart/2005/8/layout/list1"/>
    <dgm:cxn modelId="{EEDC1272-9108-4019-A450-829D058B14C0}" type="presParOf" srcId="{350B5CD4-14C5-4C8F-AD3E-3204822691E7}" destId="{E849BD94-F756-4A2B-878A-8B8D1301ACCA}" srcOrd="0" destOrd="0" presId="urn:microsoft.com/office/officeart/2005/8/layout/list1"/>
    <dgm:cxn modelId="{6EF838F1-2D4B-403C-99CD-C1EF06806DBA}" type="presParOf" srcId="{350B5CD4-14C5-4C8F-AD3E-3204822691E7}" destId="{B303A152-D5F1-4A18-813F-E2E35B67E925}" srcOrd="1" destOrd="0" presId="urn:microsoft.com/office/officeart/2005/8/layout/list1"/>
    <dgm:cxn modelId="{6DE8CB48-5DDC-49F6-82F4-3A58BF2ECE55}" type="presParOf" srcId="{357F34FD-9159-4421-ADFD-8E14EBA959DF}" destId="{5FDAF200-F332-4E4A-80AF-DCEE715F35A5}" srcOrd="9" destOrd="0" presId="urn:microsoft.com/office/officeart/2005/8/layout/list1"/>
    <dgm:cxn modelId="{25137BBF-3C37-4838-B671-1D52D580F506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C03896-5359-44E0-8915-FCD9B030F579}">
      <dsp:nvSpPr>
        <dsp:cNvPr id="0" name=""/>
        <dsp:cNvSpPr/>
      </dsp:nvSpPr>
      <dsp:spPr>
        <a:xfrm>
          <a:off x="0" y="19277"/>
          <a:ext cx="8686800" cy="12237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pojmů páka, moment síly, výpočet momentu síly, využití páky v praxi. 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19277"/>
        <a:ext cx="8686800" cy="1223775"/>
      </dsp:txXfrm>
    </dsp:sp>
    <dsp:sp modelId="{867F9FBB-DA2B-45E8-A45C-7C53C4121152}">
      <dsp:nvSpPr>
        <dsp:cNvPr id="0" name=""/>
        <dsp:cNvSpPr/>
      </dsp:nvSpPr>
      <dsp:spPr>
        <a:xfrm>
          <a:off x="434340" y="131693"/>
          <a:ext cx="6080760" cy="5075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Cíl hodiny: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34340" y="131693"/>
        <a:ext cx="6080760" cy="507503"/>
      </dsp:txXfrm>
    </dsp:sp>
    <dsp:sp modelId="{7434E60B-9D92-4C96-BC05-49E506135518}">
      <dsp:nvSpPr>
        <dsp:cNvPr id="0" name=""/>
        <dsp:cNvSpPr/>
      </dsp:nvSpPr>
      <dsp:spPr>
        <a:xfrm>
          <a:off x="0" y="1438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Možnost společného opakování učiva, použít jako test, opakování je možné využít pro 7. ročník při fyzice.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1438459"/>
        <a:ext cx="8686800" cy="1422225"/>
      </dsp:txXfrm>
    </dsp:sp>
    <dsp:sp modelId="{0DE7C07F-6E89-49E7-849E-19E901F4E55C}">
      <dsp:nvSpPr>
        <dsp:cNvPr id="0" name=""/>
        <dsp:cNvSpPr/>
      </dsp:nvSpPr>
      <dsp:spPr>
        <a:xfrm>
          <a:off x="434340" y="1469852"/>
          <a:ext cx="6080760" cy="5885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Práce s prezentací: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34340" y="1469852"/>
        <a:ext cx="6080760" cy="588527"/>
      </dsp:txXfrm>
    </dsp:sp>
    <dsp:sp modelId="{F2F6B223-CEF1-4552-AA17-F64BAF562805}">
      <dsp:nvSpPr>
        <dsp:cNvPr id="0" name=""/>
        <dsp:cNvSpPr/>
      </dsp:nvSpPr>
      <dsp:spPr>
        <a:xfrm>
          <a:off x="0" y="3084459"/>
          <a:ext cx="8686800" cy="1422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4192" tIns="874776" rIns="6741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Zejména v domácím úkolu – lze využít i jako samostatnou práci v hodině , souvislost tématu s úlohami v  M, Z, </a:t>
          </a:r>
          <a:r>
            <a:rPr lang="cs-CZ" sz="1600" kern="1200" dirty="0" err="1" smtClean="0"/>
            <a:t>Př</a:t>
          </a:r>
          <a:r>
            <a:rPr lang="cs-CZ" sz="1600" kern="1200" dirty="0" smtClean="0"/>
            <a:t>, D 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0" y="3084459"/>
        <a:ext cx="8686800" cy="1422225"/>
      </dsp:txXfrm>
    </dsp:sp>
    <dsp:sp modelId="{B303A152-D5F1-4A18-813F-E2E35B67E925}">
      <dsp:nvSpPr>
        <dsp:cNvPr id="0" name=""/>
        <dsp:cNvSpPr/>
      </dsp:nvSpPr>
      <dsp:spPr>
        <a:xfrm>
          <a:off x="434340" y="3087484"/>
          <a:ext cx="6080760" cy="61689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1"/>
              </a:solidFill>
            </a:rPr>
            <a:t>Průřezová témata:</a:t>
          </a:r>
          <a:endParaRPr lang="cs-CZ" sz="1600" kern="12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434340" y="3087484"/>
        <a:ext cx="6080760" cy="6168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2704247-7775-4D34-B4EB-B23A66D3B226}" type="datetimeFigureOut">
              <a:rPr lang="cs-CZ" smtClean="0"/>
              <a:pPr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C61A84-B41A-40BD-A004-67C2B18569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5289140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13.2.2012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VY_52_INOVACE_07_FYZIKA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-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Moment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síly - páka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Moment síly </a:t>
            </a: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- Páka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Užití páky, výpočet momentu síly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3794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404664"/>
            <a:ext cx="3002632" cy="30026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isometricOffAxis1Right"/>
            <a:lightRig rig="twoPt" dir="t">
              <a:rot lat="0" lon="0" rev="7800000"/>
            </a:lightRig>
          </a:scene3d>
          <a:sp3d contourW="6350">
            <a:bevelT w="50800" h="16510" prst="slope"/>
            <a:contourClr>
              <a:srgbClr val="C0C0C0"/>
            </a:contourClr>
          </a:sp3d>
        </p:spPr>
      </p:pic>
      <p:pic>
        <p:nvPicPr>
          <p:cNvPr id="5" name="Obrázek 4" descr="MB90040523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4249688"/>
            <a:ext cx="2304256" cy="230425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slope"/>
            <a:extrusionClr>
              <a:srgbClr val="FFFFFF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k obrázku správný název.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64088" y="5157192"/>
            <a:ext cx="230425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Páka jednozvratná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64088" y="3861048"/>
            <a:ext cx="230425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Páka dvojzvratná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1115616" y="3212976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2411760" y="5373216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20056909">
            <a:off x="1085550" y="2716882"/>
            <a:ext cx="237626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71600" y="5301208"/>
            <a:ext cx="2376264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971600" y="4653136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347864" y="537321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3347864" y="2276872"/>
            <a:ext cx="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7031 0.0706 -0.14063 0.14144 -0.16875 0.16875 " pathEditMode="relative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08 -0.02454 C 0.0908 -0.02431 -0.05295 -0.24861 -0.1967 -0.4724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00" y="-22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do obrázku, která páka je otáčena v záporném, a která v kladném smyslu otáčení.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" name="Zástupný symbol pro obsah 19" descr="MB9003844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5750" t="3937" r="25188"/>
          <a:stretch>
            <a:fillRect/>
          </a:stretch>
        </p:blipFill>
        <p:spPr>
          <a:xfrm>
            <a:off x="6948264" y="908720"/>
            <a:ext cx="1080120" cy="1756792"/>
          </a:xfrm>
        </p:spPr>
      </p:pic>
      <p:sp>
        <p:nvSpPr>
          <p:cNvPr id="4" name="Rovnoramenný trojúhelník 3"/>
          <p:cNvSpPr/>
          <p:nvPr/>
        </p:nvSpPr>
        <p:spPr>
          <a:xfrm>
            <a:off x="1619672" y="3789040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5292080" y="3861048"/>
            <a:ext cx="216024" cy="21602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814017">
            <a:off x="734888" y="3744933"/>
            <a:ext cx="208823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0890913">
            <a:off x="4341217" y="3786094"/>
            <a:ext cx="2088232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hnutá šipka doprava 13"/>
          <p:cNvSpPr/>
          <p:nvPr/>
        </p:nvSpPr>
        <p:spPr>
          <a:xfrm>
            <a:off x="539552" y="3140968"/>
            <a:ext cx="288032" cy="864096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leva 14"/>
          <p:cNvSpPr/>
          <p:nvPr/>
        </p:nvSpPr>
        <p:spPr>
          <a:xfrm>
            <a:off x="6444208" y="3140968"/>
            <a:ext cx="288032" cy="100811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699792" y="5445224"/>
            <a:ext cx="1800200" cy="936104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áporný smysl otáčení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2771800" y="1988840"/>
            <a:ext cx="1800200" cy="93610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ladný smysl otáčení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932040" y="2060848"/>
            <a:ext cx="432048" cy="43204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+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788024" y="5733256"/>
            <a:ext cx="432048" cy="432048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-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21" name="Obrázek 20" descr="MB900384424.JPG"/>
          <p:cNvPicPr>
            <a:picLocks noChangeAspect="1"/>
          </p:cNvPicPr>
          <p:nvPr/>
        </p:nvPicPr>
        <p:blipFill>
          <a:blip r:embed="rId3" cstate="print"/>
          <a:srcRect l="27562" t="3937" r="25189"/>
          <a:stretch>
            <a:fillRect/>
          </a:stretch>
        </p:blipFill>
        <p:spPr>
          <a:xfrm>
            <a:off x="323528" y="4653136"/>
            <a:ext cx="864096" cy="175679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48148E-6 C -0.07326 0.04028 -0.14653 0.08079 -0.175 0.09584 " pathEditMode="relative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C 5E-6 -4.81481E-6 0.09445 -0.10625 0.18907 -0.2125 " pathEditMode="relative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4.44444E-6 C -0.18663 0.09792 -0.37326 0.19583 -0.44843 0.23333 " pathEditMode="relative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1111E-6 C 0.05416 -0.10185 0.1085 -0.20347 0.12969 -0.24375 " pathEditMode="relative" ptsTypes="aA"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Vyznač do obrázků ramena sil a středy otáčení.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MB90043526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-2391" t="14347" r="1961" b="16308"/>
          <a:stretch>
            <a:fillRect/>
          </a:stretch>
        </p:blipFill>
        <p:spPr>
          <a:xfrm>
            <a:off x="467544" y="1844824"/>
            <a:ext cx="3024336" cy="2088232"/>
          </a:xfrm>
        </p:spPr>
      </p:pic>
      <p:pic>
        <p:nvPicPr>
          <p:cNvPr id="7" name="Obrázek 6" descr="MB900326282.JPG"/>
          <p:cNvPicPr>
            <a:picLocks noChangeAspect="1"/>
          </p:cNvPicPr>
          <p:nvPr/>
        </p:nvPicPr>
        <p:blipFill>
          <a:blip r:embed="rId3" cstate="print"/>
          <a:srcRect l="3937" t="15750" r="-2374" b="21251"/>
          <a:stretch>
            <a:fillRect/>
          </a:stretch>
        </p:blipFill>
        <p:spPr>
          <a:xfrm>
            <a:off x="4499992" y="2564904"/>
            <a:ext cx="3150350" cy="201622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 rot="20735336">
            <a:off x="2045418" y="2907435"/>
            <a:ext cx="115212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20669622">
            <a:off x="1105539" y="3150700"/>
            <a:ext cx="839638" cy="6746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21232412">
            <a:off x="6228184" y="2852936"/>
            <a:ext cx="1152128" cy="72008"/>
          </a:xfrm>
          <a:prstGeom prst="rect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1907704" y="2996952"/>
            <a:ext cx="144016" cy="144016"/>
          </a:xfrm>
          <a:prstGeom prst="triangle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012160" y="2852936"/>
            <a:ext cx="288032" cy="216024"/>
          </a:xfrm>
          <a:prstGeom prst="triangle">
            <a:avLst/>
          </a:prstGeom>
          <a:solidFill>
            <a:srgbClr val="FFFF0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Čárový popisek 1 14"/>
          <p:cNvSpPr/>
          <p:nvPr/>
        </p:nvSpPr>
        <p:spPr>
          <a:xfrm>
            <a:off x="1691680" y="5301208"/>
            <a:ext cx="1296144" cy="288032"/>
          </a:xfrm>
          <a:prstGeom prst="borderCallout1">
            <a:avLst>
              <a:gd name="adj1" fmla="val 18750"/>
              <a:gd name="adj2" fmla="val -8333"/>
              <a:gd name="adj3" fmla="val -770449"/>
              <a:gd name="adj4" fmla="val 21742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</a:t>
            </a:r>
            <a:endParaRPr lang="cs-CZ" dirty="0"/>
          </a:p>
        </p:txBody>
      </p:sp>
      <p:sp>
        <p:nvSpPr>
          <p:cNvPr id="16" name="Čárový popisek 1 15"/>
          <p:cNvSpPr/>
          <p:nvPr/>
        </p:nvSpPr>
        <p:spPr>
          <a:xfrm>
            <a:off x="4788024" y="2348880"/>
            <a:ext cx="792088" cy="288032"/>
          </a:xfrm>
          <a:prstGeom prst="borderCallout1">
            <a:avLst>
              <a:gd name="adj1" fmla="val 93156"/>
              <a:gd name="adj2" fmla="val 96544"/>
              <a:gd name="adj3" fmla="val 221628"/>
              <a:gd name="adj4" fmla="val 174578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</a:t>
            </a:r>
            <a:endParaRPr lang="cs-CZ" dirty="0"/>
          </a:p>
        </p:txBody>
      </p:sp>
      <p:sp>
        <p:nvSpPr>
          <p:cNvPr id="17" name="Čárový popisek 1 16"/>
          <p:cNvSpPr/>
          <p:nvPr/>
        </p:nvSpPr>
        <p:spPr>
          <a:xfrm>
            <a:off x="2843808" y="4293096"/>
            <a:ext cx="504056" cy="288032"/>
          </a:xfrm>
          <a:prstGeom prst="borderCallout1">
            <a:avLst>
              <a:gd name="adj1" fmla="val 18750"/>
              <a:gd name="adj2" fmla="val -8333"/>
              <a:gd name="adj3" fmla="val -358737"/>
              <a:gd name="adj4" fmla="val -257299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18" name="Čárový popisek 1 17"/>
          <p:cNvSpPr/>
          <p:nvPr/>
        </p:nvSpPr>
        <p:spPr>
          <a:xfrm>
            <a:off x="4932040" y="1628800"/>
            <a:ext cx="504056" cy="288032"/>
          </a:xfrm>
          <a:prstGeom prst="borderCallout1">
            <a:avLst>
              <a:gd name="adj1" fmla="val 18750"/>
              <a:gd name="adj2" fmla="val -8333"/>
              <a:gd name="adj3" fmla="val 434925"/>
              <a:gd name="adj4" fmla="val -393355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a2</a:t>
            </a:r>
            <a:endParaRPr lang="cs-CZ" dirty="0"/>
          </a:p>
        </p:txBody>
      </p:sp>
      <p:sp>
        <p:nvSpPr>
          <p:cNvPr id="19" name="Čárový popisek 1 18"/>
          <p:cNvSpPr/>
          <p:nvPr/>
        </p:nvSpPr>
        <p:spPr>
          <a:xfrm>
            <a:off x="7380312" y="1412776"/>
            <a:ext cx="504056" cy="288032"/>
          </a:xfrm>
          <a:prstGeom prst="borderCallout1">
            <a:avLst>
              <a:gd name="adj1" fmla="val 18750"/>
              <a:gd name="adj2" fmla="val -8333"/>
              <a:gd name="adj3" fmla="val 499410"/>
              <a:gd name="adj4" fmla="val -118408"/>
            </a:avLst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1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značku, jednotky a vzorec pro výpočet momentu síly:</a:t>
            </a:r>
            <a:endParaRPr lang="cs-CZ" sz="32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moment síly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síla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délka ramene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jednotky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síly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jednotky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délky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jednotky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momentu síly</a:t>
            </a:r>
            <a:b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vzorec pro výpočet momentu síly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11760" y="1628800"/>
            <a:ext cx="504056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75656" y="2204864"/>
            <a:ext cx="504056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55776" y="2780928"/>
            <a:ext cx="504056" cy="5040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7" name="Obdélník 6"/>
          <p:cNvSpPr/>
          <p:nvPr/>
        </p:nvSpPr>
        <p:spPr>
          <a:xfrm>
            <a:off x="2699792" y="3573016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</a:p>
        </p:txBody>
      </p:sp>
      <p:sp>
        <p:nvSpPr>
          <p:cNvPr id="8" name="Obdélník 7"/>
          <p:cNvSpPr/>
          <p:nvPr/>
        </p:nvSpPr>
        <p:spPr>
          <a:xfrm>
            <a:off x="2771800" y="4365104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9" name="Obdélník 8"/>
          <p:cNvSpPr/>
          <p:nvPr/>
        </p:nvSpPr>
        <p:spPr>
          <a:xfrm>
            <a:off x="3707904" y="4941168"/>
            <a:ext cx="1224136" cy="50405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N.m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5661248"/>
            <a:ext cx="1800200" cy="64807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 = F . a</a:t>
            </a:r>
          </a:p>
        </p:txBody>
      </p:sp>
      <p:pic>
        <p:nvPicPr>
          <p:cNvPr id="11" name="Obrázek 10" descr="IMG_3662.jpg"/>
          <p:cNvPicPr>
            <a:picLocks noChangeAspect="1"/>
          </p:cNvPicPr>
          <p:nvPr/>
        </p:nvPicPr>
        <p:blipFill>
          <a:blip r:embed="rId2" cstate="print"/>
          <a:srcRect l="5493" t="16478" r="16239" b="-696"/>
          <a:stretch>
            <a:fillRect/>
          </a:stretch>
        </p:blipFill>
        <p:spPr>
          <a:xfrm>
            <a:off x="4499992" y="1628800"/>
            <a:ext cx="3301410" cy="26642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Oprav následující větu a vzorec</a:t>
            </a:r>
            <a:endParaRPr lang="cs-CZ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Páka je v rovnovážné poloze, jestliže se moment síly, která otáčí páku v kladném smyslu rovná gravitační síle, která otáčí sílu v kladném smyslu.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F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    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Správně: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492896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omentu síly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788024" y="2492896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záporném</a:t>
            </a:r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755576" y="3933056"/>
            <a:ext cx="1800200" cy="4320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3131840" y="4509120"/>
            <a:ext cx="3384376" cy="122413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a</a:t>
            </a:r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tabulku, použij vzorce: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3140968"/>
          <a:ext cx="7239000" cy="167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447800"/>
                <a:gridCol w="1447800"/>
                <a:gridCol w="1447800"/>
                <a:gridCol w="1447800"/>
                <a:gridCol w="1447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síla F [N]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200 N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10 N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3 N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rameno síly a  [m]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0,5 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0,3 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moment síly M [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N.m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]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 </a:t>
                      </a:r>
                      <a:r>
                        <a:rPr lang="cs-CZ" sz="20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N.m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120 </a:t>
                      </a:r>
                      <a:r>
                        <a:rPr lang="cs-CZ" sz="20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N.m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28638" y="3171825"/>
          <a:ext cx="7272339" cy="1637349"/>
        </p:xfrm>
        <a:graphic>
          <a:graphicData uri="http://schemas.openxmlformats.org/drawingml/2006/table">
            <a:tbl>
              <a:tblPr/>
              <a:tblGrid>
                <a:gridCol w="1457325"/>
                <a:gridCol w="1471612"/>
                <a:gridCol w="1428750"/>
                <a:gridCol w="1457326"/>
                <a:gridCol w="1457326"/>
              </a:tblGrid>
              <a:tr h="3571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mpd="sng">
                      <a:solidFill>
                        <a:schemeClr val="tx1"/>
                      </a:solidFill>
                      <a:prstDash val="soli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solidFill>
                        <a:schemeClr val="tx1"/>
                      </a:solidFill>
                      <a:prstDash val="soli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mpd="sng">
                      <a:solidFill>
                        <a:schemeClr val="tx1"/>
                      </a:solidFill>
                      <a:prstDash val="soli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5722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436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683568" y="1700808"/>
            <a:ext cx="1800200" cy="100811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 = F . a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987824" y="1700808"/>
            <a:ext cx="1800200" cy="100811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 = M : a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80112" y="1700808"/>
            <a:ext cx="1800200" cy="100811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= M : F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23728" y="4293096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100 N. m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04048" y="3140968"/>
            <a:ext cx="1224136" cy="36004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400 N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563888" y="3645024"/>
            <a:ext cx="1224136" cy="50405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0,2 m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444208" y="4221088"/>
            <a:ext cx="1224136" cy="50405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 </a:t>
            </a:r>
            <a:r>
              <a:rPr lang="cs-CZ" b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N.m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Zakroužkuj obrázky, které jsou příkladem páky:</a:t>
            </a:r>
            <a:endParaRPr lang="cs-CZ" sz="32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MB9004052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11812" r="17314" b="17314"/>
          <a:stretch>
            <a:fillRect/>
          </a:stretch>
        </p:blipFill>
        <p:spPr>
          <a:xfrm>
            <a:off x="1115616" y="2204864"/>
            <a:ext cx="1512168" cy="1296144"/>
          </a:xfrm>
        </p:spPr>
      </p:pic>
      <p:pic>
        <p:nvPicPr>
          <p:cNvPr id="5" name="Obrázek 4" descr="MB900340200.JPG"/>
          <p:cNvPicPr>
            <a:picLocks noChangeAspect="1"/>
          </p:cNvPicPr>
          <p:nvPr/>
        </p:nvPicPr>
        <p:blipFill>
          <a:blip r:embed="rId3" cstate="print"/>
          <a:srcRect l="19687" r="17314"/>
          <a:stretch>
            <a:fillRect/>
          </a:stretch>
        </p:blipFill>
        <p:spPr>
          <a:xfrm>
            <a:off x="4716016" y="2060848"/>
            <a:ext cx="879942" cy="1396752"/>
          </a:xfrm>
          <a:prstGeom prst="rect">
            <a:avLst/>
          </a:prstGeom>
        </p:spPr>
      </p:pic>
      <p:pic>
        <p:nvPicPr>
          <p:cNvPr id="6" name="Obrázek 5" descr="MB90023214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15816" y="2132856"/>
            <a:ext cx="1396752" cy="1396752"/>
          </a:xfrm>
          <a:prstGeom prst="rect">
            <a:avLst/>
          </a:prstGeom>
        </p:spPr>
      </p:pic>
      <p:pic>
        <p:nvPicPr>
          <p:cNvPr id="7" name="Obrázek 6" descr="MB900441289.JPG"/>
          <p:cNvPicPr>
            <a:picLocks noChangeAspect="1"/>
          </p:cNvPicPr>
          <p:nvPr/>
        </p:nvPicPr>
        <p:blipFill>
          <a:blip r:embed="rId5" cstate="print"/>
          <a:srcRect l="3937" t="15750" r="1564" b="13376"/>
          <a:stretch>
            <a:fillRect/>
          </a:stretch>
        </p:blipFill>
        <p:spPr>
          <a:xfrm>
            <a:off x="2483768" y="3933056"/>
            <a:ext cx="1368152" cy="1026114"/>
          </a:xfrm>
          <a:prstGeom prst="rect">
            <a:avLst/>
          </a:prstGeom>
        </p:spPr>
      </p:pic>
      <p:pic>
        <p:nvPicPr>
          <p:cNvPr id="8" name="Obrázek 7" descr="MB900441450.JPG"/>
          <p:cNvPicPr>
            <a:picLocks noChangeAspect="1"/>
          </p:cNvPicPr>
          <p:nvPr/>
        </p:nvPicPr>
        <p:blipFill>
          <a:blip r:embed="rId6" cstate="print"/>
          <a:srcRect l="23625" r="21251" b="25189"/>
          <a:stretch>
            <a:fillRect/>
          </a:stretch>
        </p:blipFill>
        <p:spPr>
          <a:xfrm>
            <a:off x="827584" y="3861048"/>
            <a:ext cx="1008112" cy="1368152"/>
          </a:xfrm>
          <a:prstGeom prst="rect">
            <a:avLst/>
          </a:prstGeom>
        </p:spPr>
      </p:pic>
      <p:pic>
        <p:nvPicPr>
          <p:cNvPr id="9" name="Obrázek 8" descr="MB900340306.JPG"/>
          <p:cNvPicPr>
            <a:picLocks noChangeAspect="1"/>
          </p:cNvPicPr>
          <p:nvPr/>
        </p:nvPicPr>
        <p:blipFill>
          <a:blip r:embed="rId7" cstate="print"/>
          <a:srcRect l="11812" r="13376"/>
          <a:stretch>
            <a:fillRect/>
          </a:stretch>
        </p:blipFill>
        <p:spPr>
          <a:xfrm>
            <a:off x="6156176" y="2132856"/>
            <a:ext cx="1008112" cy="1347537"/>
          </a:xfrm>
          <a:prstGeom prst="rect">
            <a:avLst/>
          </a:prstGeom>
        </p:spPr>
      </p:pic>
      <p:pic>
        <p:nvPicPr>
          <p:cNvPr id="10" name="Obrázek 9" descr="MB900326282.JPG"/>
          <p:cNvPicPr>
            <a:picLocks noChangeAspect="1"/>
          </p:cNvPicPr>
          <p:nvPr/>
        </p:nvPicPr>
        <p:blipFill>
          <a:blip r:embed="rId8" cstate="print"/>
          <a:srcRect t="15750" r="-2374" b="17314"/>
          <a:stretch>
            <a:fillRect/>
          </a:stretch>
        </p:blipFill>
        <p:spPr>
          <a:xfrm>
            <a:off x="4355976" y="4005064"/>
            <a:ext cx="1440160" cy="941643"/>
          </a:xfrm>
          <a:prstGeom prst="rect">
            <a:avLst/>
          </a:prstGeom>
        </p:spPr>
      </p:pic>
      <p:pic>
        <p:nvPicPr>
          <p:cNvPr id="11" name="Obrázek 10" descr="MB900441282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228184" y="3789040"/>
            <a:ext cx="1108720" cy="1108720"/>
          </a:xfrm>
          <a:prstGeom prst="rect">
            <a:avLst/>
          </a:prstGeom>
        </p:spPr>
      </p:pic>
      <p:sp>
        <p:nvSpPr>
          <p:cNvPr id="12" name="Prstenec 11"/>
          <p:cNvSpPr/>
          <p:nvPr/>
        </p:nvSpPr>
        <p:spPr>
          <a:xfrm>
            <a:off x="1043608" y="2204864"/>
            <a:ext cx="1656184" cy="1368152"/>
          </a:xfrm>
          <a:prstGeom prst="donut">
            <a:avLst>
              <a:gd name="adj" fmla="val 6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4211960" y="3645024"/>
            <a:ext cx="1656184" cy="1512168"/>
          </a:xfrm>
          <a:prstGeom prst="donut">
            <a:avLst>
              <a:gd name="adj" fmla="val 6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2267744" y="3717032"/>
            <a:ext cx="1944216" cy="1368152"/>
          </a:xfrm>
          <a:prstGeom prst="donut">
            <a:avLst>
              <a:gd name="adj" fmla="val 6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5796136" y="1916832"/>
            <a:ext cx="1728192" cy="1656184"/>
          </a:xfrm>
          <a:prstGeom prst="donut">
            <a:avLst>
              <a:gd name="adj" fmla="val 6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6012160" y="3573016"/>
            <a:ext cx="1728192" cy="1656184"/>
          </a:xfrm>
          <a:prstGeom prst="donut">
            <a:avLst>
              <a:gd name="adj" fmla="val 69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 descr="MB90043526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31840" y="4941168"/>
            <a:ext cx="1324744" cy="13247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Vypočítej chybějící údaje tak, aby páka byla v rovnovážné poloze</a:t>
            </a:r>
            <a:endParaRPr lang="cs-CZ" sz="28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Úloha 1: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?m</a:t>
            </a: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/>
              <a:t>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=5dm=0,5m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40 N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20 N</a:t>
            </a: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40 . 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20 . 0,5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40 . 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10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10 : 40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600" u="sng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 = 0,25 m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1800" dirty="0" smtClean="0"/>
              <a:t>Úloha 2: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  </a:t>
            </a:r>
            <a:r>
              <a:rPr lang="cs-CZ" dirty="0" smtClean="0"/>
              <a:t> a</a:t>
            </a:r>
            <a:r>
              <a:rPr lang="cs-CZ" sz="1800" dirty="0" smtClean="0"/>
              <a:t>1 = 0,1m</a:t>
            </a:r>
            <a:r>
              <a:rPr lang="cs-CZ" dirty="0" smtClean="0"/>
              <a:t>   a</a:t>
            </a:r>
            <a:r>
              <a:rPr lang="cs-CZ" sz="1800" dirty="0" smtClean="0"/>
              <a:t>2=50dm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1=12N 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=?N</a:t>
            </a:r>
          </a:p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12 .0,5= 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0,1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6= 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0,1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6 : 0,1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F</a:t>
            </a:r>
            <a:r>
              <a:rPr lang="cs-CZ" sz="1800" u="sng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= 60N</a:t>
            </a:r>
          </a:p>
          <a:p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5364088" y="2636912"/>
            <a:ext cx="216024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835696" y="2708920"/>
            <a:ext cx="207640" cy="20764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2636912"/>
            <a:ext cx="1944216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flipV="1">
            <a:off x="4788024" y="2564904"/>
            <a:ext cx="194421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539552" y="270892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483768" y="2708920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788024" y="2636912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6732240" y="263691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příklady páky doma.</a:t>
            </a:r>
          </a:p>
          <a:p>
            <a:r>
              <a:rPr lang="cs-CZ" dirty="0" smtClean="0"/>
              <a:t>Kde využívají páku kuchaři v pořadu ČT „Kluci v akci</a:t>
            </a:r>
            <a:r>
              <a:rPr lang="cs-CZ" dirty="0" smtClean="0"/>
              <a:t>“?</a:t>
            </a:r>
            <a:endParaRPr lang="cs-CZ" dirty="0" smtClean="0"/>
          </a:p>
          <a:p>
            <a:r>
              <a:rPr lang="cs-CZ" dirty="0" smtClean="0"/>
              <a:t>Najdi na internetu, kde se již používala páka v historii.</a:t>
            </a:r>
          </a:p>
          <a:p>
            <a:r>
              <a:rPr lang="cs-CZ" dirty="0" smtClean="0"/>
              <a:t>V kterém sportu využívá princip páky?</a:t>
            </a:r>
          </a:p>
          <a:p>
            <a:r>
              <a:rPr lang="cs-CZ" dirty="0" smtClean="0"/>
              <a:t>Porovnej nůžky na nehty, na papír, na plech a na křoviny. V čem se liší? Potřebné informace vyhledej v knížce nebo na </a:t>
            </a:r>
            <a:r>
              <a:rPr lang="cs-CZ" dirty="0" smtClean="0"/>
              <a:t>internetu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Praha: SPN , 1992.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158</TotalTime>
  <Words>495</Words>
  <Application>Microsoft Office PowerPoint</Application>
  <PresentationFormat>Předvádění na obrazovce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Moment síly - Páka</vt:lpstr>
      <vt:lpstr>Přiřaď k obrázku správný název.</vt:lpstr>
      <vt:lpstr>Doplň do obrázku, která páka je otáčena v záporném, a která v kladném smyslu otáčení.</vt:lpstr>
      <vt:lpstr>Vyznač do obrázků ramena sil a středy otáčení.</vt:lpstr>
      <vt:lpstr>Doplň značku, jednotky a vzorec pro výpočet momentu síly:</vt:lpstr>
      <vt:lpstr>Oprav následující větu a vzorec</vt:lpstr>
      <vt:lpstr>Doplň tabulku, použij vzorce:</vt:lpstr>
      <vt:lpstr>Zakroužkuj obrázky, které jsou příkladem páky:</vt:lpstr>
      <vt:lpstr>Vypočítej chybějící údaje tak, aby páka byla v rovnovážné poloze</vt:lpstr>
      <vt:lpstr>Domácí úkol: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při dětské léčebně</dc:creator>
  <cp:lastModifiedBy>expert</cp:lastModifiedBy>
  <cp:revision>19</cp:revision>
  <dcterms:created xsi:type="dcterms:W3CDTF">2012-04-06T05:54:51Z</dcterms:created>
  <dcterms:modified xsi:type="dcterms:W3CDTF">2012-04-15T07:49:40Z</dcterms:modified>
</cp:coreProperties>
</file>