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83" r:id="rId5"/>
    <p:sldId id="298" r:id="rId6"/>
    <p:sldId id="299" r:id="rId7"/>
    <p:sldId id="300" r:id="rId8"/>
    <p:sldId id="301" r:id="rId9"/>
    <p:sldId id="302" r:id="rId10"/>
    <p:sldId id="303" r:id="rId11"/>
    <p:sldId id="282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92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6.10.2014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6.10.2014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6.10.2014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6.10.2014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6.10.2014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6.10.2014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6.10.2014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6.10.2014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6.10.2014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6.10.2014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6.10.2014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8416E81-7677-421D-B0C1-B00E65A84AD0}" type="datetimeFigureOut">
              <a:rPr lang="cs-CZ" smtClean="0"/>
              <a:t>6.10.2014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800000" y="3429000"/>
            <a:ext cx="58674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bg2">
                    <a:lumMod val="10000"/>
                  </a:schemeClr>
                </a:solidFill>
                <a:latin typeface="Arial Black" pitchFamily="34" charset="0"/>
              </a:rPr>
              <a:t>FINANČNÍ GRAMOTNOST</a:t>
            </a:r>
          </a:p>
          <a:p>
            <a:endParaRPr lang="cs-CZ" sz="2800" dirty="0">
              <a:solidFill>
                <a:schemeClr val="bg2">
                  <a:lumMod val="10000"/>
                </a:schemeClr>
              </a:solidFill>
              <a:latin typeface="Arial Black" pitchFamily="34" charset="0"/>
            </a:endParaRPr>
          </a:p>
          <a:p>
            <a:r>
              <a:rPr lang="cs-CZ" sz="2800" dirty="0" smtClean="0">
                <a:solidFill>
                  <a:schemeClr val="bg2">
                    <a:lumMod val="10000"/>
                  </a:schemeClr>
                </a:solidFill>
                <a:latin typeface="Arial Black" pitchFamily="34" charset="0"/>
              </a:rPr>
              <a:t>				</a:t>
            </a:r>
            <a:r>
              <a:rPr lang="cs-CZ" sz="2800" b="1" dirty="0">
                <a:solidFill>
                  <a:schemeClr val="bg2">
                    <a:lumMod val="10000"/>
                  </a:schemeClr>
                </a:solidFill>
                <a:latin typeface="Arial Black" pitchFamily="34" charset="0"/>
              </a:rPr>
              <a:t>S</a:t>
            </a:r>
            <a:r>
              <a:rPr lang="cs-CZ" sz="2800" b="1" dirty="0" smtClean="0">
                <a:solidFill>
                  <a:schemeClr val="bg2">
                    <a:lumMod val="10000"/>
                  </a:schemeClr>
                </a:solidFill>
                <a:latin typeface="Arial Black" pitchFamily="34" charset="0"/>
              </a:rPr>
              <a:t>poření 2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38300" y="764704"/>
            <a:ext cx="5867400" cy="1347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7005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262817" y="260648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3.  ro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71097" y="404664"/>
            <a:ext cx="8352928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materiálu:  VI-2-16-11_Sporeni-2_Terminovane-vklady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Ing. Jana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Csiková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Tématický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okruh:  Ekonomika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Ročník:  II.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tvorby:  01.06.2013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71097" y="4149080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Autorem materiálu a všech jeho částí, není-li uvedeno jinak, je 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					Ing. Jana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Csiková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Přímá spojnice 10"/>
          <p:cNvCxnSpPr/>
          <p:nvPr/>
        </p:nvCxnSpPr>
        <p:spPr>
          <a:xfrm>
            <a:off x="268288" y="4034459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 descr="G:\DUMY\LOGO SO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3695" y="1354057"/>
            <a:ext cx="2315553" cy="1946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3" name="Přímá spojnice 12"/>
          <p:cNvCxnSpPr/>
          <p:nvPr/>
        </p:nvCxnSpPr>
        <p:spPr>
          <a:xfrm>
            <a:off x="268288" y="1340768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5085184"/>
            <a:ext cx="5867400" cy="1347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5873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377808" cy="852704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b="1" dirty="0" smtClean="0">
                <a:latin typeface="Arial Black" pitchFamily="34" charset="0"/>
              </a:rPr>
              <a:t>Spoření 2</a:t>
            </a:r>
            <a:endParaRPr lang="cs-CZ" b="1" dirty="0">
              <a:latin typeface="Arial Black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67544" y="1412776"/>
            <a:ext cx="8225655" cy="4216539"/>
          </a:xfrm>
          <a:prstGeom prst="rect">
            <a:avLst/>
          </a:prstGeom>
          <a:noFill/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pPr marL="742950" indent="-742950">
              <a:buFont typeface="+mj-lt"/>
              <a:buAutoNum type="arabicPeriod"/>
            </a:pP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Spořicí účty</a:t>
            </a:r>
          </a:p>
          <a:p>
            <a:pPr marL="742950" indent="-742950">
              <a:buFont typeface="+mj-lt"/>
              <a:buAutoNum type="arabicPeriod"/>
            </a:pP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Termínované vklady</a:t>
            </a:r>
          </a:p>
          <a:p>
            <a:pPr marL="742950" indent="-742950">
              <a:buFont typeface="+mj-lt"/>
              <a:buAutoNum type="arabicPeriod"/>
            </a:pP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Vkladní knížky</a:t>
            </a:r>
          </a:p>
          <a:p>
            <a:pPr marL="742950" indent="-742950">
              <a:buFont typeface="+mj-lt"/>
              <a:buAutoNum type="arabicPeriod"/>
            </a:pP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Stavební spoření</a:t>
            </a:r>
          </a:p>
          <a:p>
            <a:pPr marL="742950" indent="-742950">
              <a:buFont typeface="+mj-lt"/>
              <a:buAutoNum type="arabicPeriod"/>
            </a:pP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Penzijní připojištění</a:t>
            </a:r>
            <a:endParaRPr lang="cs-CZ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6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Klíčová slova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Termínované vklady, doba vázání, vypovězení vkladu</a:t>
            </a:r>
            <a:endParaRPr lang="cs-CZ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8092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64672"/>
          </a:xfrm>
        </p:spPr>
        <p:txBody>
          <a:bodyPr>
            <a:noAutofit/>
          </a:bodyPr>
          <a:lstStyle/>
          <a:p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Základní pojmy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0558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Spoření </a:t>
            </a:r>
            <a:r>
              <a:rPr lang="cs-CZ" b="1" dirty="0"/>
              <a:t>- </a:t>
            </a:r>
            <a:r>
              <a:rPr lang="cs-CZ" dirty="0"/>
              <a:t>Účelem spoření je zhodnotit peníze, které nepotřebujeme</a:t>
            </a:r>
            <a:r>
              <a:rPr lang="cs-CZ" b="1" dirty="0"/>
              <a:t>. </a:t>
            </a:r>
            <a:endParaRPr lang="cs-CZ" b="1" dirty="0" smtClean="0"/>
          </a:p>
          <a:p>
            <a:pPr marL="0" indent="0">
              <a:buNone/>
            </a:pPr>
            <a:r>
              <a:rPr lang="cs-CZ" b="1" dirty="0" smtClean="0"/>
              <a:t>Termínované vklady - </a:t>
            </a:r>
            <a:r>
              <a:rPr lang="cs-CZ" dirty="0" smtClean="0"/>
              <a:t>bankovní </a:t>
            </a:r>
            <a:r>
              <a:rPr lang="cs-CZ" dirty="0"/>
              <a:t>vklady sjednané na dobu určitou s předem stanovenou úrokovou </a:t>
            </a:r>
            <a:r>
              <a:rPr lang="cs-CZ" dirty="0" smtClean="0"/>
              <a:t>sazbou, nabízejí </a:t>
            </a:r>
            <a:r>
              <a:rPr lang="cs-CZ" dirty="0"/>
              <a:t>vyšší úročení výměnou za delší dobu vázanosti finančních prostředků. </a:t>
            </a:r>
            <a:r>
              <a:rPr lang="cs-CZ" dirty="0" smtClean="0"/>
              <a:t>Při </a:t>
            </a:r>
            <a:r>
              <a:rPr lang="cs-CZ" dirty="0"/>
              <a:t>předčasném vyzvednutí úspor </a:t>
            </a:r>
            <a:r>
              <a:rPr lang="cs-CZ" dirty="0" smtClean="0"/>
              <a:t>platí </a:t>
            </a:r>
            <a:r>
              <a:rPr lang="cs-CZ" dirty="0"/>
              <a:t>klient sankční poplatky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1556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Charakteristika spořicích účtů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termínované </a:t>
            </a:r>
            <a:r>
              <a:rPr lang="cs-CZ" dirty="0"/>
              <a:t>vklady </a:t>
            </a:r>
            <a:r>
              <a:rPr lang="cs-CZ" dirty="0" smtClean="0"/>
              <a:t>nejsou určeny </a:t>
            </a:r>
            <a:r>
              <a:rPr lang="cs-CZ" dirty="0"/>
              <a:t>pro běžný platební </a:t>
            </a:r>
            <a:r>
              <a:rPr lang="cs-CZ" dirty="0" smtClean="0"/>
              <a:t>styk, nelze </a:t>
            </a:r>
            <a:r>
              <a:rPr lang="cs-CZ" dirty="0"/>
              <a:t>na ně posílat peníze, ani z nich </a:t>
            </a:r>
            <a:r>
              <a:rPr lang="cs-CZ" dirty="0" smtClean="0"/>
              <a:t>platit                                                                                     </a:t>
            </a:r>
            <a:endParaRPr lang="cs-CZ" dirty="0"/>
          </a:p>
          <a:p>
            <a:r>
              <a:rPr lang="cs-CZ" dirty="0"/>
              <a:t>j</a:t>
            </a:r>
            <a:r>
              <a:rPr lang="cs-CZ" dirty="0" smtClean="0"/>
              <a:t>sou </a:t>
            </a:r>
            <a:r>
              <a:rPr lang="cs-CZ" dirty="0"/>
              <a:t>vhodné pro ty, kteří chtějí mít vyšší úrokovou sazbu než na spořicím účtu </a:t>
            </a:r>
            <a:r>
              <a:rPr lang="cs-CZ" dirty="0" smtClean="0"/>
              <a:t>a </a:t>
            </a:r>
            <a:r>
              <a:rPr lang="cs-CZ" dirty="0"/>
              <a:t>současně své peníze nebudou po určitou dobu </a:t>
            </a:r>
            <a:r>
              <a:rPr lang="cs-CZ" dirty="0" smtClean="0"/>
              <a:t>potřebovat                                                                          </a:t>
            </a:r>
            <a:endParaRPr lang="cs-CZ" dirty="0"/>
          </a:p>
          <a:p>
            <a:r>
              <a:rPr lang="cs-CZ" dirty="0"/>
              <a:t>t</a:t>
            </a:r>
            <a:r>
              <a:rPr lang="cs-CZ" dirty="0" smtClean="0"/>
              <a:t>ermínovaný </a:t>
            </a:r>
            <a:r>
              <a:rPr lang="cs-CZ" dirty="0"/>
              <a:t>vklad si může zřídit jak fyzická, tak právnická osoba, </a:t>
            </a:r>
            <a:r>
              <a:rPr lang="cs-CZ" dirty="0" smtClean="0"/>
              <a:t>pak se liší </a:t>
            </a:r>
            <a:r>
              <a:rPr lang="cs-CZ" dirty="0"/>
              <a:t>podmínky </a:t>
            </a:r>
            <a:r>
              <a:rPr lang="cs-CZ" dirty="0" smtClean="0"/>
              <a:t>vkladu, úrokových sazeb, závisí na </a:t>
            </a:r>
            <a:r>
              <a:rPr lang="cs-CZ" dirty="0"/>
              <a:t>délce trvání vkladu a jeho výši a na </a:t>
            </a:r>
            <a:r>
              <a:rPr lang="cs-CZ" dirty="0" smtClean="0"/>
              <a:t>měně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0769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Termínované vklady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/>
              <a:t>Minimální a maximální úložná částka </a:t>
            </a:r>
            <a:endParaRPr lang="cs-CZ" b="1" dirty="0" smtClean="0"/>
          </a:p>
          <a:p>
            <a:pPr marL="0" indent="0">
              <a:buNone/>
            </a:pPr>
            <a:r>
              <a:rPr lang="cs-CZ" dirty="0" smtClean="0"/>
              <a:t>Nejčastěji </a:t>
            </a:r>
            <a:r>
              <a:rPr lang="cs-CZ" dirty="0"/>
              <a:t>se nejnižší možná částka pohybuje kolem 5 000 korun. Horní hranice není omezena. </a:t>
            </a:r>
            <a:endParaRPr lang="cs-CZ" dirty="0" smtClean="0"/>
          </a:p>
          <a:p>
            <a:pPr marL="0" indent="0">
              <a:buNone/>
            </a:pPr>
            <a:r>
              <a:rPr lang="cs-CZ" b="1" dirty="0"/>
              <a:t>Doba vázání (úložná doba)</a:t>
            </a:r>
          </a:p>
          <a:p>
            <a:pPr marL="0" indent="0">
              <a:buNone/>
            </a:pPr>
            <a:r>
              <a:rPr lang="cs-CZ" dirty="0"/>
              <a:t>•	krátkodobý vklad - od 7 dní do 12 měsíců </a:t>
            </a:r>
          </a:p>
          <a:p>
            <a:pPr marL="0" indent="0">
              <a:buNone/>
            </a:pPr>
            <a:r>
              <a:rPr lang="cs-CZ" dirty="0"/>
              <a:t>•	střednědobý vklad - 2, 3 a 4 roky </a:t>
            </a:r>
          </a:p>
          <a:p>
            <a:pPr marL="0" indent="0">
              <a:buNone/>
            </a:pPr>
            <a:r>
              <a:rPr lang="cs-CZ" dirty="0"/>
              <a:t>•	dlouhodobý vklad - splatný nejdříve po 5 letech 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957277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Termínované vklady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Úroková sazba </a:t>
            </a:r>
          </a:p>
          <a:p>
            <a:pPr marL="0" indent="0">
              <a:buNone/>
            </a:pPr>
            <a:r>
              <a:rPr lang="cs-CZ" dirty="0"/>
              <a:t>•	pevná (fixní) - stejná po celou dobu trvání vkladu </a:t>
            </a:r>
          </a:p>
          <a:p>
            <a:pPr marL="0" indent="0">
              <a:buNone/>
            </a:pPr>
            <a:r>
              <a:rPr lang="cs-CZ" dirty="0"/>
              <a:t>•	pohyblivá (variabilní) - mění se v závislosti na vývoji úrokových sazeb na mezibankovním trhu </a:t>
            </a:r>
          </a:p>
          <a:p>
            <a:r>
              <a:rPr lang="cs-CZ" b="1" dirty="0"/>
              <a:t>Pojištění termínovaných vkladů</a:t>
            </a:r>
          </a:p>
          <a:p>
            <a:pPr marL="0" indent="0">
              <a:buNone/>
            </a:pPr>
            <a:r>
              <a:rPr lang="cs-CZ" dirty="0"/>
              <a:t>Termínovaný vklad je ze zákona pojištěn na 100 % vkladu až do částky 100 000 Euro. Pro české potřeby se tato částka přepočítává podle aktuálního směnečného kurzu.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016361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Termínované vklady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Založení termínovaného vkladu                                                          </a:t>
            </a:r>
            <a:r>
              <a:rPr lang="cs-CZ" dirty="0"/>
              <a:t>			</a:t>
            </a:r>
          </a:p>
          <a:p>
            <a:r>
              <a:rPr lang="cs-CZ" b="1" dirty="0"/>
              <a:t>Výběr</a:t>
            </a:r>
            <a:r>
              <a:rPr lang="cs-CZ" dirty="0"/>
              <a:t> banky nebo družstevní zálohy dle výše úroku, srovnání termínovaných vkladů najdeme na  http://www.penize.cz/srovnani/terminovane-vklady 				      </a:t>
            </a:r>
          </a:p>
          <a:p>
            <a:r>
              <a:rPr lang="cs-CZ" b="1" dirty="0"/>
              <a:t>Vklad zakládá osoba starší 18 let </a:t>
            </a:r>
            <a:r>
              <a:rPr lang="cs-CZ" dirty="0"/>
              <a:t>(občan, fyzická, právnická osoba). Předkládané doklady </a:t>
            </a:r>
            <a:r>
              <a:rPr lang="cs-CZ" dirty="0" smtClean="0"/>
              <a:t>a </a:t>
            </a:r>
            <a:r>
              <a:rPr lang="cs-CZ" dirty="0"/>
              <a:t>konkrétní podmínky jsou dány bankou, podmínkou může a nemusí být vedení účtu u dané banky.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420818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Termínované vklady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/>
              <a:t>Způsoby uzavření smlouvy </a:t>
            </a:r>
            <a:r>
              <a:rPr lang="cs-CZ" dirty="0"/>
              <a:t>	 </a:t>
            </a:r>
          </a:p>
          <a:p>
            <a:r>
              <a:rPr lang="cs-CZ" dirty="0" smtClean="0"/>
              <a:t>on-line </a:t>
            </a:r>
            <a:r>
              <a:rPr lang="cs-CZ" dirty="0"/>
              <a:t>podáním žádosti                                                                                                                   </a:t>
            </a:r>
          </a:p>
          <a:p>
            <a:r>
              <a:rPr lang="cs-CZ" dirty="0" smtClean="0"/>
              <a:t>telefonicky                                                                                                                                                    </a:t>
            </a:r>
            <a:endParaRPr lang="cs-CZ" dirty="0"/>
          </a:p>
          <a:p>
            <a:r>
              <a:rPr lang="cs-CZ" dirty="0" smtClean="0"/>
              <a:t>osobně </a:t>
            </a:r>
            <a:r>
              <a:rPr lang="cs-CZ" dirty="0"/>
              <a:t>u finančního poradce                                                                                                                                                </a:t>
            </a:r>
          </a:p>
          <a:p>
            <a:r>
              <a:rPr lang="cs-CZ" dirty="0" smtClean="0"/>
              <a:t>prostřednictvím </a:t>
            </a:r>
            <a:r>
              <a:rPr lang="cs-CZ" dirty="0"/>
              <a:t>internetu nebo </a:t>
            </a:r>
            <a:r>
              <a:rPr lang="cs-CZ" dirty="0" err="1"/>
              <a:t>homebankingu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Před uzavřením smlouvy je třeba seznámit se důkladně s podmínkami smlouvy, zejména v oblasti předčasného výběru a možnosti pravidelně na účet spořit!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119275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Termínované vklady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b="1" dirty="0"/>
              <a:t>Vypovězení vkladu</a:t>
            </a:r>
          </a:p>
          <a:p>
            <a:r>
              <a:rPr lang="cs-CZ" dirty="0" smtClean="0"/>
              <a:t>je </a:t>
            </a:r>
            <a:r>
              <a:rPr lang="cs-CZ" dirty="0"/>
              <a:t>možné předčasně </a:t>
            </a:r>
            <a:r>
              <a:rPr lang="cs-CZ" dirty="0" smtClean="0"/>
              <a:t>vypovědět, musíte </a:t>
            </a:r>
            <a:r>
              <a:rPr lang="cs-CZ" dirty="0"/>
              <a:t>však bance uhradit sankční poplatek, </a:t>
            </a:r>
            <a:r>
              <a:rPr lang="cs-CZ" dirty="0" smtClean="0"/>
              <a:t>určen </a:t>
            </a:r>
            <a:r>
              <a:rPr lang="cs-CZ" dirty="0"/>
              <a:t>procentem z vypovězené </a:t>
            </a:r>
            <a:r>
              <a:rPr lang="cs-CZ" dirty="0" smtClean="0"/>
              <a:t>částky</a:t>
            </a:r>
            <a:endParaRPr lang="cs-CZ" dirty="0"/>
          </a:p>
          <a:p>
            <a:r>
              <a:rPr lang="cs-CZ" b="1" dirty="0" smtClean="0"/>
              <a:t>Kdy se vyplatí termínovaný vklad </a:t>
            </a:r>
          </a:p>
          <a:p>
            <a:r>
              <a:rPr lang="cs-CZ" dirty="0" smtClean="0"/>
              <a:t>Pokud chcete mít jistotu návratnosti ( vklady jsou pojištěny)</a:t>
            </a:r>
          </a:p>
          <a:p>
            <a:r>
              <a:rPr lang="cs-CZ" dirty="0" smtClean="0"/>
              <a:t>Pokud </a:t>
            </a:r>
            <a:r>
              <a:rPr lang="cs-CZ" dirty="0"/>
              <a:t>je vklad úročen přiměřeně vysokou </a:t>
            </a:r>
            <a:r>
              <a:rPr lang="cs-CZ" b="1" dirty="0"/>
              <a:t>fixní </a:t>
            </a:r>
            <a:r>
              <a:rPr lang="cs-CZ" dirty="0"/>
              <a:t>úrokovou sazbou</a:t>
            </a:r>
          </a:p>
          <a:p>
            <a:r>
              <a:rPr lang="cs-CZ" dirty="0" smtClean="0"/>
              <a:t>Pokud </a:t>
            </a:r>
            <a:r>
              <a:rPr lang="cs-CZ" dirty="0"/>
              <a:t>nechcete na peníze sahat  (psychologický aspekt)</a:t>
            </a:r>
          </a:p>
          <a:p>
            <a:pPr marL="0" indent="0">
              <a:buNone/>
            </a:pPr>
            <a:r>
              <a:rPr lang="cs-CZ" b="1" dirty="0"/>
              <a:t>Nevýhody </a:t>
            </a:r>
          </a:p>
          <a:p>
            <a:r>
              <a:rPr lang="cs-CZ" dirty="0" smtClean="0"/>
              <a:t>Sankce </a:t>
            </a:r>
            <a:r>
              <a:rPr lang="cs-CZ" dirty="0"/>
              <a:t>za předčasný výběr</a:t>
            </a:r>
          </a:p>
          <a:p>
            <a:r>
              <a:rPr lang="cs-CZ" dirty="0" smtClean="0"/>
              <a:t>Srážka </a:t>
            </a:r>
            <a:r>
              <a:rPr lang="cs-CZ" dirty="0"/>
              <a:t>daně z úroku ve výši 15 %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828402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980727"/>
            <a:ext cx="792088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/>
              <a:t>Anotace:</a:t>
            </a:r>
          </a:p>
          <a:p>
            <a:r>
              <a:rPr lang="cs-CZ" dirty="0"/>
              <a:t>Prezentace obsahuje </a:t>
            </a:r>
            <a:r>
              <a:rPr lang="cs-CZ" dirty="0" smtClean="0"/>
              <a:t>výklad problematiky spoření, termínovaných vkladů a možností založení termínovaného účtu. Určeno </a:t>
            </a:r>
            <a:r>
              <a:rPr lang="cs-CZ" dirty="0"/>
              <a:t>k výkladu do hodiny a k praktickému procvičení učiva.</a:t>
            </a:r>
          </a:p>
          <a:p>
            <a:r>
              <a:rPr lang="cs-CZ" dirty="0"/>
              <a:t> </a:t>
            </a:r>
          </a:p>
          <a:p>
            <a:endParaRPr lang="cs-CZ" b="1" dirty="0"/>
          </a:p>
          <a:p>
            <a:r>
              <a:rPr lang="cs-CZ" b="1" dirty="0"/>
              <a:t>Použité zdroje:</a:t>
            </a:r>
          </a:p>
          <a:p>
            <a:r>
              <a:rPr lang="cs-CZ" dirty="0"/>
              <a:t>ING. PETRA NAVRÁTILOVÁ. Finanční gramotnost. Praha: </a:t>
            </a:r>
            <a:r>
              <a:rPr lang="cs-CZ" dirty="0" err="1"/>
              <a:t>Ikar</a:t>
            </a:r>
            <a:r>
              <a:rPr lang="cs-CZ" dirty="0"/>
              <a:t> Praha, 1995. ISBN 978-80-7402-107-7.</a:t>
            </a:r>
          </a:p>
          <a:p>
            <a:r>
              <a:rPr lang="cs-CZ" dirty="0"/>
              <a:t>ING. PETRA NAVRÁTILOVÁ. Finanční gramotnost. Praha: </a:t>
            </a:r>
            <a:r>
              <a:rPr lang="cs-CZ" dirty="0" err="1"/>
              <a:t>Ikar</a:t>
            </a:r>
            <a:r>
              <a:rPr lang="cs-CZ" dirty="0"/>
              <a:t> Praha, 1995. ISBN 978-80-7402-106-0.</a:t>
            </a:r>
          </a:p>
          <a:p>
            <a:r>
              <a:rPr lang="cs-CZ" dirty="0"/>
              <a:t>OBCHODNÍ AKADEMIE, Mohelnice. Ekonomické kompetence v občanském životě. ISBN CZ.1.07/1.1.04/02.0139.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r>
              <a:rPr lang="cs-CZ" dirty="0"/>
              <a:t>Pokud není uvedeno jinak, použitý materiál je z vlastních zdrojů autora.</a:t>
            </a:r>
          </a:p>
        </p:txBody>
      </p:sp>
    </p:spTree>
    <p:extLst>
      <p:ext uri="{BB962C8B-B14F-4D97-AF65-F5344CB8AC3E}">
        <p14:creationId xmlns:p14="http://schemas.microsoft.com/office/powerpoint/2010/main" val="2503716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Lékárna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3799</TotalTime>
  <Words>417</Words>
  <Application>Microsoft Office PowerPoint</Application>
  <PresentationFormat>Předvádění na obrazovce (4:3)</PresentationFormat>
  <Paragraphs>78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Tok</vt:lpstr>
      <vt:lpstr>Prezentace aplikace PowerPoint</vt:lpstr>
      <vt:lpstr>Prezentace aplikace PowerPoint</vt:lpstr>
      <vt:lpstr>Spoření 2</vt:lpstr>
      <vt:lpstr>Základní pojmy</vt:lpstr>
      <vt:lpstr>Charakteristika spořicích účtů</vt:lpstr>
      <vt:lpstr>Termínované vklady</vt:lpstr>
      <vt:lpstr>Termínované vklady</vt:lpstr>
      <vt:lpstr>Termínované vklady</vt:lpstr>
      <vt:lpstr>Termínované vklady</vt:lpstr>
      <vt:lpstr>Termínované vklady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NB3</dc:creator>
  <cp:lastModifiedBy>Jana Csiková</cp:lastModifiedBy>
  <cp:revision>185</cp:revision>
  <dcterms:created xsi:type="dcterms:W3CDTF">2013-01-11T17:11:37Z</dcterms:created>
  <dcterms:modified xsi:type="dcterms:W3CDTF">2014-10-06T09:08:27Z</dcterms:modified>
</cp:coreProperties>
</file>