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98" r:id="rId6"/>
    <p:sldId id="299" r:id="rId7"/>
    <p:sldId id="300" r:id="rId8"/>
    <p:sldId id="301" r:id="rId9"/>
    <p:sldId id="302" r:id="rId10"/>
    <p:sldId id="28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2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</a:t>
            </a:r>
            <a:r>
              <a:rPr lang="cs-CZ" sz="2800" b="1" dirty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S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poření 3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692696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VI-2-16-12_Sporeni-3_Vkladni-knizky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00298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8527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atin typeface="Arial Black" pitchFamily="34" charset="0"/>
              </a:rPr>
              <a:t>Spoření 3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79171"/>
            <a:ext cx="8048058" cy="4216539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Spořicí účty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Termínované vklady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Vkladní knížky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Stavební spoření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Penzijní připojištění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6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Vkladní knížka, promlčení vkladu, úročení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Základní pojmy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Spoření </a:t>
            </a:r>
            <a:r>
              <a:rPr lang="cs-CZ" b="1" dirty="0"/>
              <a:t>- </a:t>
            </a:r>
            <a:r>
              <a:rPr lang="cs-CZ" dirty="0"/>
              <a:t>Účelem spoření je zhodnotit peníze, které nepotřebujeme</a:t>
            </a:r>
            <a:r>
              <a:rPr lang="cs-CZ" b="1" dirty="0"/>
              <a:t>.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Vkladní knížka </a:t>
            </a:r>
            <a:r>
              <a:rPr lang="cs-CZ" dirty="0"/>
              <a:t>-</a:t>
            </a:r>
            <a:r>
              <a:rPr lang="cs-CZ" dirty="0" smtClean="0"/>
              <a:t> </a:t>
            </a:r>
            <a:r>
              <a:rPr lang="cs-CZ" dirty="0"/>
              <a:t>potvrzením o vkladu. Banka v ní vyznačuje změny ve výši vkladu, jeho zůstatek a další skutečnosti týkající se vkladu. Vklady jsou úročeny nižší pevnou úrokovou sazbou. Vkladní knížky se vystavují na jméno. </a:t>
            </a:r>
          </a:p>
        </p:txBody>
      </p:sp>
    </p:spTree>
    <p:extLst>
      <p:ext uri="{BB962C8B-B14F-4D97-AF65-F5344CB8AC3E}">
        <p14:creationId xmlns:p14="http://schemas.microsoft.com/office/powerpoint/2010/main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Charakteristika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Vkladní </a:t>
            </a:r>
            <a:r>
              <a:rPr lang="cs-CZ" dirty="0"/>
              <a:t>knížky jsou oblíbené zejména u starších klientů, kteří preferují tradiční hmatatelnou podobu, jednoduchost obsluhy a přehled o zůstatku svých prostředků.</a:t>
            </a:r>
          </a:p>
          <a:p>
            <a:r>
              <a:rPr lang="cs-CZ" dirty="0" smtClean="0"/>
              <a:t>Banka </a:t>
            </a:r>
            <a:r>
              <a:rPr lang="cs-CZ" dirty="0"/>
              <a:t>vystavuje vkladní knížky pouze </a:t>
            </a:r>
            <a:r>
              <a:rPr lang="cs-CZ" b="1" dirty="0"/>
              <a:t>na jméno. </a:t>
            </a:r>
            <a:r>
              <a:rPr lang="cs-CZ" dirty="0"/>
              <a:t>Dispozice </a:t>
            </a:r>
            <a:r>
              <a:rPr lang="cs-CZ" dirty="0" smtClean="0"/>
              <a:t>je </a:t>
            </a:r>
            <a:r>
              <a:rPr lang="cs-CZ" dirty="0"/>
              <a:t>omezena pouze na majitele (prověření na základě předloženého průkazu totožnosti) nebo jím zmocněné osoby.</a:t>
            </a:r>
          </a:p>
          <a:p>
            <a:r>
              <a:rPr lang="cs-CZ" dirty="0" smtClean="0"/>
              <a:t>Vklady </a:t>
            </a:r>
            <a:r>
              <a:rPr lang="cs-CZ" dirty="0"/>
              <a:t>na vkladní knížku mohou být prováděny hotovostně i bezhotovostně - převodem. Výplaty vkladu se realizují na základě předložení vkladní knížky jen hotovostně.</a:t>
            </a:r>
          </a:p>
          <a:p>
            <a:r>
              <a:rPr lang="cs-CZ" b="1" dirty="0" smtClean="0"/>
              <a:t>Úroky</a:t>
            </a:r>
            <a:r>
              <a:rPr lang="cs-CZ" dirty="0" smtClean="0"/>
              <a:t> </a:t>
            </a:r>
            <a:r>
              <a:rPr lang="cs-CZ" dirty="0"/>
              <a:t>z vkladů se připisují ve prospěch vkladní knížky ke konci kalendářního roku, resp. k datu zrušení vkladní knížky, jsou zdaněny 15 %.</a:t>
            </a:r>
          </a:p>
          <a:p>
            <a:r>
              <a:rPr lang="cs-CZ" dirty="0" smtClean="0"/>
              <a:t>Úročení </a:t>
            </a:r>
            <a:r>
              <a:rPr lang="cs-CZ" dirty="0"/>
              <a:t>vkladních knížek v některých záložnách konkuruje některým spořicím či termínovaným účtům bank.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769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Vkladní knížka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/>
              <a:t>Druhy vkladních knížek </a:t>
            </a:r>
          </a:p>
          <a:p>
            <a:endParaRPr lang="cs-CZ" dirty="0"/>
          </a:p>
          <a:p>
            <a:r>
              <a:rPr lang="cs-CZ" b="1" dirty="0" smtClean="0"/>
              <a:t>Vkladní </a:t>
            </a:r>
            <a:r>
              <a:rPr lang="cs-CZ" b="1" dirty="0"/>
              <a:t>knížka bez výpovědní lhůty  -  </a:t>
            </a:r>
            <a:r>
              <a:rPr lang="cs-CZ" dirty="0"/>
              <a:t>vklad  s pevnou úrokovou sazbou </a:t>
            </a:r>
            <a:r>
              <a:rPr lang="cs-CZ" dirty="0" smtClean="0"/>
              <a:t>a </a:t>
            </a:r>
            <a:r>
              <a:rPr lang="cs-CZ" dirty="0"/>
              <a:t>s vydaným potvrzením o jeho výši.</a:t>
            </a:r>
          </a:p>
          <a:p>
            <a:r>
              <a:rPr lang="cs-CZ" b="1" dirty="0" smtClean="0"/>
              <a:t>Vkladní </a:t>
            </a:r>
            <a:r>
              <a:rPr lang="cs-CZ" b="1" dirty="0"/>
              <a:t>knížka s výpovědní lhůtou - </a:t>
            </a:r>
            <a:r>
              <a:rPr lang="cs-CZ" dirty="0"/>
              <a:t>vklad, u kterého volíte výpovědní lhůtu obvykle od 15 dnů po 2 roky. </a:t>
            </a:r>
          </a:p>
          <a:p>
            <a:r>
              <a:rPr lang="cs-CZ" b="1" dirty="0" smtClean="0"/>
              <a:t>Dětská </a:t>
            </a:r>
            <a:r>
              <a:rPr lang="cs-CZ" b="1" dirty="0"/>
              <a:t>vkladní knížka </a:t>
            </a:r>
            <a:r>
              <a:rPr lang="cs-CZ" dirty="0"/>
              <a:t>(vklad se zvýhodněnými úroky) Dětská vkladní knížka na jméno pro děti a mládež do 18 let - možnost spoření pro budoucí potřeby dítěte.</a:t>
            </a:r>
          </a:p>
          <a:p>
            <a:r>
              <a:rPr lang="cs-CZ" b="1" dirty="0" smtClean="0"/>
              <a:t>Výherní </a:t>
            </a:r>
            <a:r>
              <a:rPr lang="cs-CZ" b="1" dirty="0"/>
              <a:t>vkladní knížka  - </a:t>
            </a:r>
            <a:r>
              <a:rPr lang="cs-CZ" dirty="0"/>
              <a:t>vklad s právem na účast ve slosování o finanční výhry </a:t>
            </a:r>
            <a:r>
              <a:rPr lang="cs-CZ" dirty="0" smtClean="0"/>
              <a:t>a </a:t>
            </a:r>
            <a:r>
              <a:rPr lang="cs-CZ" dirty="0"/>
              <a:t>prémie s potvrzením o jeho výši - vkladní knížkou, výherní vkladní knížka není úročena, výnosem je pravidelné slosování.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1587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Vkladní knížka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Úročení vkladních knížek </a:t>
            </a:r>
          </a:p>
          <a:p>
            <a:pPr marL="0" indent="0">
              <a:buNone/>
            </a:pPr>
            <a:r>
              <a:rPr lang="cs-CZ" dirty="0" smtClean="0"/>
              <a:t>Je </a:t>
            </a:r>
            <a:r>
              <a:rPr lang="cs-CZ" dirty="0"/>
              <a:t>rozdílné a závisí na délce výpovědní lhůty.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Promlčení </a:t>
            </a:r>
            <a:r>
              <a:rPr lang="cs-CZ" b="1" dirty="0"/>
              <a:t>vkladu</a:t>
            </a:r>
          </a:p>
          <a:p>
            <a:r>
              <a:rPr lang="cs-CZ" dirty="0"/>
              <a:t>Vklad na vkladní knížce se automaticky ruší, pokud vkladní knížka nebyla bance předložena 20 let. Následná výplata vkladu je možná po dobu 3 let. Poté je vklad bez náhrady promlčen. </a:t>
            </a:r>
            <a:endParaRPr lang="cs-CZ" dirty="0" smtClean="0"/>
          </a:p>
          <a:p>
            <a:r>
              <a:rPr lang="cs-CZ" dirty="0" smtClean="0"/>
              <a:t>Pozor</a:t>
            </a:r>
            <a:r>
              <a:rPr lang="cs-CZ" dirty="0"/>
              <a:t>, mnoho vkladatelů takto přišlo o své úspory!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6080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Vkladní knížka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Založení vkladní knížky</a:t>
            </a:r>
          </a:p>
          <a:p>
            <a:endParaRPr lang="cs-CZ" dirty="0"/>
          </a:p>
          <a:p>
            <a:r>
              <a:rPr lang="cs-CZ" dirty="0"/>
              <a:t>K založení vkladní knížky je potřeba navštívit pobočku instituce, která ji poskytuje. Po vložení minimálního vkladu, který se pohybuje kolem 50 Kč, vám pracovník pobočky vydá tiskopis. Podle vašich potřeb a nastavených parametrů pak můžete vkládat a vybírat vaše finanční prostředky. Úrok bývá na knížku připisován ročně. Knížka není časově omezena.</a:t>
            </a:r>
          </a:p>
          <a:p>
            <a:r>
              <a:rPr lang="cs-CZ" dirty="0"/>
              <a:t>Vklady na vkladních knížkách jsou ze zákona pojištěny.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9691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Vkladní knížka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/>
              <a:t>Výhody </a:t>
            </a:r>
          </a:p>
          <a:p>
            <a:r>
              <a:rPr lang="cs-CZ" dirty="0"/>
              <a:t>	ze zákona jištěný vklad                                                                                                                        </a:t>
            </a:r>
          </a:p>
          <a:p>
            <a:r>
              <a:rPr lang="cs-CZ" dirty="0"/>
              <a:t>	jednoduchost evidence                                                                                                                                </a:t>
            </a:r>
          </a:p>
          <a:p>
            <a:r>
              <a:rPr lang="cs-CZ" dirty="0"/>
              <a:t>	vedení vkladu zdarma                                                                              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/>
              <a:t>Nevýhody  </a:t>
            </a:r>
            <a:r>
              <a:rPr lang="cs-CZ" dirty="0"/>
              <a:t>                                                                                                                                                 </a:t>
            </a:r>
          </a:p>
          <a:p>
            <a:r>
              <a:rPr lang="cs-CZ" dirty="0"/>
              <a:t>	nízké úroky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S rostoucí oblibou běžných spořicích účtů to vypadalo, že vkladní knížky brzy vymřou </a:t>
            </a:r>
            <a:r>
              <a:rPr lang="cs-CZ" dirty="0" smtClean="0"/>
              <a:t>a </a:t>
            </a:r>
            <a:r>
              <a:rPr lang="cs-CZ" dirty="0"/>
              <a:t>některé banky je také již přestaly nabízet. Přesto vkladní knížky stále žijí a někteří lidé na ně nedají dopustit.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06318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</a:t>
            </a:r>
            <a:r>
              <a:rPr lang="cs-CZ" dirty="0" smtClean="0"/>
              <a:t>výklad problematiky spoření, vkladních knížek a možnosti založení vkladní knížky.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978-80-7402-107-7.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978-80-7402-106-0.</a:t>
            </a:r>
          </a:p>
          <a:p>
            <a:r>
              <a:rPr lang="cs-CZ" dirty="0"/>
              <a:t>OBCHODNÍ AKADEMIE, Mohelnice. Ekonomické kompetence v občanském životě. ISBN CZ.1.07/1.1.04/02.0139.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3732</TotalTime>
  <Words>594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Spoření 3</vt:lpstr>
      <vt:lpstr>Základní pojmy</vt:lpstr>
      <vt:lpstr>Charakteristika</vt:lpstr>
      <vt:lpstr>Vkladní knížka</vt:lpstr>
      <vt:lpstr>Vkladní knížka</vt:lpstr>
      <vt:lpstr>Vkladní knížka</vt:lpstr>
      <vt:lpstr>Vkladní knížka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Jana Csiková</cp:lastModifiedBy>
  <cp:revision>184</cp:revision>
  <dcterms:created xsi:type="dcterms:W3CDTF">2013-01-11T17:11:37Z</dcterms:created>
  <dcterms:modified xsi:type="dcterms:W3CDTF">2014-10-06T09:09:18Z</dcterms:modified>
</cp:coreProperties>
</file>