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4101" r:id="rId1"/>
  </p:sldMasterIdLst>
  <p:notesMasterIdLst>
    <p:notesMasterId r:id="rId12"/>
  </p:notesMasterIdLst>
  <p:sldIdLst>
    <p:sldId id="283" r:id="rId2"/>
    <p:sldId id="284" r:id="rId3"/>
    <p:sldId id="256" r:id="rId4"/>
    <p:sldId id="257" r:id="rId5"/>
    <p:sldId id="295" r:id="rId6"/>
    <p:sldId id="285" r:id="rId7"/>
    <p:sldId id="286" r:id="rId8"/>
    <p:sldId id="287" r:id="rId9"/>
    <p:sldId id="288" r:id="rId10"/>
    <p:sldId id="29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6" d="100"/>
          <a:sy n="76" d="100"/>
        </p:scale>
        <p:origin x="54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E16F97-91F4-4601-B328-88E3AA465280}" type="datetimeFigureOut">
              <a:rPr lang="cs-CZ" smtClean="0"/>
              <a:t>17.6.2014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4996A9-37DD-412A-BFC5-AD186F1AC4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0133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40825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2">
                    <a:lumMod val="7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6/17/2014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28476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6/17/2014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43946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1784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tx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B61BEF0D-F0BB-DE4B-95CE-6DB70DBA9567}" type="datetimeFigureOut">
              <a:rPr lang="en-US" smtClean="0"/>
              <a:pPr/>
              <a:t>6/17/2014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95364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6/17/2014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64309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6/17/2014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62011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6/17/2014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13328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6/17/2014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42366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6/17/2014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908827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B61BEF0D-F0BB-DE4B-95CE-6DB70DBA9567}" type="datetimeFigureOut">
              <a:rPr lang="en-US" smtClean="0"/>
              <a:pPr/>
              <a:t>6/17/2014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83070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6/17/2014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9018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6/17/2014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36618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6/17/2014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48535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4054427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02" r:id="rId1"/>
    <p:sldLayoutId id="2147484103" r:id="rId2"/>
    <p:sldLayoutId id="2147484104" r:id="rId3"/>
    <p:sldLayoutId id="2147484105" r:id="rId4"/>
    <p:sldLayoutId id="2147484106" r:id="rId5"/>
    <p:sldLayoutId id="2147484107" r:id="rId6"/>
    <p:sldLayoutId id="2147484108" r:id="rId7"/>
    <p:sldLayoutId id="2147484109" r:id="rId8"/>
    <p:sldLayoutId id="2147484110" r:id="rId9"/>
    <p:sldLayoutId id="2147484111" r:id="rId10"/>
    <p:sldLayoutId id="214748411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1300" y="212903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561080" y="6105354"/>
            <a:ext cx="5044440" cy="365125"/>
          </a:xfrm>
        </p:spPr>
        <p:txBody>
          <a:bodyPr/>
          <a:lstStyle/>
          <a:p>
            <a:pPr algn="ctr"/>
            <a:r>
              <a:rPr lang="cs-CZ" sz="1400" dirty="0"/>
              <a:t>Střední škola  a Vyšší odborná škola cestovního ruchu, </a:t>
            </a:r>
            <a:endParaRPr lang="cs-CZ" sz="1400" dirty="0" smtClean="0"/>
          </a:p>
          <a:p>
            <a:pPr algn="ctr"/>
            <a:r>
              <a:rPr lang="cs-CZ" sz="1400" dirty="0" smtClean="0"/>
              <a:t>Senovážné </a:t>
            </a:r>
            <a:r>
              <a:rPr lang="cs-CZ" sz="1400" dirty="0"/>
              <a:t>náměstí 12, České Budějovice 370  01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6961766"/>
              </p:ext>
            </p:extLst>
          </p:nvPr>
        </p:nvGraphicFramePr>
        <p:xfrm>
          <a:off x="1208584" y="2613602"/>
          <a:ext cx="10096501" cy="324282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25170"/>
                <a:gridCol w="7271331"/>
              </a:tblGrid>
              <a:tr h="4386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DUM 16 – 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Podnikání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 ve stravování a v hotelnictví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5800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</a:t>
                      </a:r>
                      <a:endParaRPr lang="cs-CZ" sz="20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r>
                        <a:rPr lang="cs-CZ" sz="2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Senovážné </a:t>
                      </a:r>
                      <a:r>
                        <a:rPr lang="cs-CZ" sz="2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náměstí 12, České Budějovice 370 01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Ing. Gabriela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 Bendová </a:t>
                      </a:r>
                      <a:r>
                        <a:rPr lang="cs-CZ" sz="2000" baseline="0" dirty="0" err="1" smtClean="0">
                          <a:solidFill>
                            <a:schemeClr val="tx1"/>
                          </a:solidFill>
                        </a:rPr>
                        <a:t>Karpytová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Podnikání ve stravování a v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 hotelnictví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III. ročník, maturitní obor Hotelnictví a turismus</a:t>
                      </a:r>
                      <a:endParaRPr lang="cs-CZ" sz="2000" dirty="0" smtClean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Leden 2014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84165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9900" y="939800"/>
            <a:ext cx="11034712" cy="54737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800" b="1" dirty="0"/>
              <a:t>Anotace:</a:t>
            </a:r>
          </a:p>
          <a:p>
            <a:pPr>
              <a:buNone/>
            </a:pPr>
            <a:r>
              <a:rPr lang="cs-CZ" sz="2800" dirty="0"/>
              <a:t>	Tento digitální učební materiál </a:t>
            </a:r>
            <a:r>
              <a:rPr lang="cs-CZ" sz="2800" dirty="0" smtClean="0"/>
              <a:t>slouží k získání základních znalostí v oblasti podnikání ve stravování a v hotelnictví – podmínky pro podnikání ve stravování a v hotelnictví (všeobecné a zvláštní, materiální </a:t>
            </a:r>
            <a:r>
              <a:rPr lang="cs-CZ" sz="2800" dirty="0"/>
              <a:t>i</a:t>
            </a:r>
            <a:r>
              <a:rPr lang="cs-CZ" sz="2800" dirty="0" smtClean="0"/>
              <a:t> finanční</a:t>
            </a:r>
            <a:r>
              <a:rPr lang="cs-CZ" sz="2800" dirty="0" smtClean="0"/>
              <a:t>). K prezentaci je vhodné poskytnout doplňující komentář.</a:t>
            </a:r>
            <a:endParaRPr lang="cs-CZ" sz="2800" dirty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b="1" dirty="0" smtClean="0"/>
              <a:t>Metodické </a:t>
            </a:r>
            <a:r>
              <a:rPr lang="cs-CZ" sz="2800" b="1" dirty="0"/>
              <a:t>pokyny:</a:t>
            </a:r>
          </a:p>
          <a:p>
            <a:pPr>
              <a:buNone/>
            </a:pPr>
            <a:r>
              <a:rPr lang="cs-CZ" sz="2800" dirty="0"/>
              <a:t>	Materiál je vytvořen jako prezentace v programu MS PowerPoint. Pro jeho využití je potřeba mít k dispozici počítač nebo notebook, dataprojektor, promítací plochu a příslušné programové vybavení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69659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61708" y="2091262"/>
            <a:ext cx="9068586" cy="3001437"/>
          </a:xfrm>
        </p:spPr>
        <p:txBody>
          <a:bodyPr>
            <a:normAutofit/>
          </a:bodyPr>
          <a:lstStyle/>
          <a:p>
            <a:r>
              <a:rPr lang="cs-CZ" sz="6000" dirty="0" smtClean="0"/>
              <a:t>PODNIKÁNÍ </a:t>
            </a:r>
            <a:br>
              <a:rPr lang="cs-CZ" sz="6000" dirty="0" smtClean="0"/>
            </a:br>
            <a:r>
              <a:rPr lang="cs-CZ" sz="6000" dirty="0" smtClean="0"/>
              <a:t>VE STRAVOVÁNÍ </a:t>
            </a:r>
            <a:br>
              <a:rPr lang="cs-CZ" sz="6000" dirty="0" smtClean="0"/>
            </a:br>
            <a:r>
              <a:rPr lang="cs-CZ" sz="6000" dirty="0" smtClean="0"/>
              <a:t>A V HOTELNICTVÍ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205797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Podmínky podnikání ve stravování </a:t>
            </a:r>
            <a:br>
              <a:rPr lang="cs-CZ" dirty="0" smtClean="0"/>
            </a:br>
            <a:r>
              <a:rPr lang="cs-CZ" dirty="0" smtClean="0"/>
              <a:t>a v hotelnictví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Provozování podnikatelské činnosti ve stravování a v hotelnictví se řídí </a:t>
            </a:r>
            <a:r>
              <a:rPr lang="cs-CZ" sz="2800" b="1" dirty="0" smtClean="0">
                <a:solidFill>
                  <a:srgbClr val="800080"/>
                </a:solidFill>
              </a:rPr>
              <a:t>stejnými obecnými předpisy </a:t>
            </a:r>
            <a:r>
              <a:rPr lang="cs-CZ" sz="2800" dirty="0" smtClean="0"/>
              <a:t>a pravidly jako podnikání v jiné podnikatelské činnosti</a:t>
            </a:r>
          </a:p>
          <a:p>
            <a:r>
              <a:rPr lang="cs-CZ" sz="2800" dirty="0" smtClean="0"/>
              <a:t>Základní právní předpisy:</a:t>
            </a:r>
          </a:p>
          <a:p>
            <a:pPr lvl="1"/>
            <a:r>
              <a:rPr lang="cs-CZ" sz="2400" dirty="0" smtClean="0"/>
              <a:t>Obchodní zákoník / Zákon o obchodních korporacích</a:t>
            </a:r>
          </a:p>
          <a:p>
            <a:pPr lvl="1"/>
            <a:r>
              <a:rPr lang="cs-CZ" sz="2400" dirty="0" smtClean="0"/>
              <a:t>Živnostenský zákon</a:t>
            </a:r>
          </a:p>
          <a:p>
            <a:r>
              <a:rPr lang="cs-CZ" sz="2800" b="1" dirty="0">
                <a:solidFill>
                  <a:srgbClr val="800080"/>
                </a:solidFill>
              </a:rPr>
              <a:t>Specifické předpisy</a:t>
            </a:r>
            <a:r>
              <a:rPr lang="cs-CZ" sz="2600" dirty="0" smtClean="0"/>
              <a:t> – zdravotní a hygienické</a:t>
            </a:r>
          </a:p>
          <a:p>
            <a:r>
              <a:rPr lang="cs-CZ" sz="2600" dirty="0" smtClean="0"/>
              <a:t>Podnikatel ve stravování může podnikat jako FO nebo PO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3429075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800" dirty="0"/>
              <a:t>P</a:t>
            </a:r>
            <a:r>
              <a:rPr lang="cs-CZ" sz="2800" dirty="0" smtClean="0"/>
              <a:t>oskytování </a:t>
            </a:r>
            <a:r>
              <a:rPr lang="cs-CZ" sz="2800" dirty="0"/>
              <a:t>stravovacích služeb je označováno jako hostinská živnost a patří mezi </a:t>
            </a:r>
            <a:r>
              <a:rPr lang="cs-CZ" sz="2800" b="1" dirty="0"/>
              <a:t>živnosti řemeslné</a:t>
            </a:r>
            <a:r>
              <a:rPr lang="cs-CZ" sz="2800" dirty="0"/>
              <a:t> (podávání snídaní v ubytovacích zařízeních do 10 lůžek je živností volnou)</a:t>
            </a:r>
          </a:p>
          <a:p>
            <a:pPr lvl="0"/>
            <a:r>
              <a:rPr lang="cs-CZ" sz="2800" dirty="0"/>
              <a:t>P</a:t>
            </a:r>
            <a:r>
              <a:rPr lang="cs-CZ" sz="2800" dirty="0" smtClean="0"/>
              <a:t>rovozování </a:t>
            </a:r>
            <a:r>
              <a:rPr lang="cs-CZ" sz="2800" dirty="0"/>
              <a:t>ubytovacích služeb patří do </a:t>
            </a:r>
            <a:r>
              <a:rPr lang="cs-CZ" sz="2800" b="1" dirty="0"/>
              <a:t>živnosti volné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36288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Všeobecné a zvláštní podmínky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Dosažení věku 18 let</a:t>
            </a:r>
          </a:p>
          <a:p>
            <a:r>
              <a:rPr lang="cs-CZ" sz="2800" dirty="0" smtClean="0"/>
              <a:t>Způsobilost k právním úkonům</a:t>
            </a:r>
          </a:p>
          <a:p>
            <a:r>
              <a:rPr lang="cs-CZ" sz="2800" dirty="0" smtClean="0"/>
              <a:t>Čistý trestní rejstřík (bezúhonnost)</a:t>
            </a:r>
          </a:p>
          <a:p>
            <a:r>
              <a:rPr lang="cs-CZ" sz="2800" dirty="0" smtClean="0"/>
              <a:t>Odborná způsobilost – vzdělání v oboru (odpovědný zástupce)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347034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Označení provozovny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Obchodní jméno</a:t>
            </a:r>
          </a:p>
          <a:p>
            <a:r>
              <a:rPr lang="cs-CZ" sz="2800" dirty="0" smtClean="0"/>
              <a:t>Jméno a příjmení osoby odpovědné za činnost provozovny</a:t>
            </a:r>
          </a:p>
          <a:p>
            <a:r>
              <a:rPr lang="cs-CZ" sz="2800" dirty="0" smtClean="0"/>
              <a:t>Prodejní nebo provozní doba</a:t>
            </a:r>
          </a:p>
          <a:p>
            <a:r>
              <a:rPr lang="cs-CZ" sz="2800" dirty="0" smtClean="0"/>
              <a:t>Kategorie a třída u ubytovacího zařízení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937165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Podmínky pro zahájení podnikání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Vytvořit materiální a finanční podmínky</a:t>
            </a:r>
          </a:p>
          <a:p>
            <a:r>
              <a:rPr lang="cs-CZ" sz="2800" dirty="0" smtClean="0"/>
              <a:t>Zajistit dostatečný počet pracovníků s odpovídající kvalifikací pro jednotlivé funkce</a:t>
            </a:r>
          </a:p>
          <a:p>
            <a:r>
              <a:rPr lang="cs-CZ" sz="2800" dirty="0" smtClean="0"/>
              <a:t>Uzavřít zákonné a smluvní pojištění</a:t>
            </a:r>
          </a:p>
          <a:p>
            <a:r>
              <a:rPr lang="cs-CZ" sz="2800" dirty="0" smtClean="0"/>
              <a:t>Zajistit dodržování předpisů o bezpečnosti práce, o hygieně, předpisů o požární ochraně a dalších předpisů vyplývajících z našich zákonů</a:t>
            </a:r>
          </a:p>
          <a:p>
            <a:r>
              <a:rPr lang="cs-CZ" sz="2800" dirty="0" smtClean="0"/>
              <a:t>Vydávat doklady o prodeji zboží v případech stanovených zákonem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334407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Materiální a finanční podmínky pro podnikání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Zajištění dlouhodobého a oběžného majetku</a:t>
            </a:r>
          </a:p>
          <a:p>
            <a:pPr lvl="1"/>
            <a:r>
              <a:rPr lang="cs-CZ" sz="2800" dirty="0" smtClean="0"/>
              <a:t>Dlouhodobý majetek – budovy, stroje, zařízení…</a:t>
            </a:r>
          </a:p>
          <a:p>
            <a:pPr lvl="1"/>
            <a:r>
              <a:rPr lang="cs-CZ" sz="2800" dirty="0" smtClean="0"/>
              <a:t>Oběžný majetek – materiál, suroviny, výrobky…</a:t>
            </a:r>
          </a:p>
          <a:p>
            <a:r>
              <a:rPr lang="cs-CZ" sz="3200" dirty="0" smtClean="0"/>
              <a:t>Budovy – zvážení koupě, výstavby, rekonstrukce, nájmu…</a:t>
            </a:r>
          </a:p>
          <a:p>
            <a:r>
              <a:rPr lang="cs-CZ" sz="3200" dirty="0" smtClean="0"/>
              <a:t>Financování – vlastní zdroje nebo cizí zdroje (úvěr)</a:t>
            </a:r>
          </a:p>
          <a:p>
            <a:r>
              <a:rPr lang="cs-CZ" sz="3200" dirty="0" smtClean="0"/>
              <a:t>Vypracování podnikatelského plánu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724625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SMETANA</a:t>
            </a:r>
            <a:r>
              <a:rPr lang="cs-CZ" sz="3600" dirty="0"/>
              <a:t>, František a Eva MAREŠOVÁ. </a:t>
            </a:r>
            <a:r>
              <a:rPr lang="cs-CZ" sz="3600" i="1" dirty="0"/>
              <a:t>Ekonomika 2 pro střední a vyšší hotelové školy</a:t>
            </a:r>
            <a:r>
              <a:rPr lang="cs-CZ" sz="3600" dirty="0"/>
              <a:t>. 2., </a:t>
            </a:r>
            <a:r>
              <a:rPr lang="cs-CZ" sz="3600" dirty="0" err="1"/>
              <a:t>upr</a:t>
            </a:r>
            <a:r>
              <a:rPr lang="cs-CZ" sz="3600" dirty="0"/>
              <a:t>. vyd. Praha: Fortuna, 2005, 221 s. ISBN 80-716-8921-1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29301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ýdlo">
  <a:themeElements>
    <a:clrScheme name="Mýdlo">
      <a:dk1>
        <a:sysClr val="windowText" lastClr="000000"/>
      </a:dk1>
      <a:lt1>
        <a:sysClr val="window" lastClr="FFFFFF"/>
      </a:lt1>
      <a:dk2>
        <a:srgbClr val="736059"/>
      </a:dk2>
      <a:lt2>
        <a:srgbClr val="E7E0C7"/>
      </a:lt2>
      <a:accent1>
        <a:srgbClr val="92B0C8"/>
      </a:accent1>
      <a:accent2>
        <a:srgbClr val="E37C3D"/>
      </a:accent2>
      <a:accent3>
        <a:srgbClr val="A5AB81"/>
      </a:accent3>
      <a:accent4>
        <a:srgbClr val="E9B635"/>
      </a:accent4>
      <a:accent5>
        <a:srgbClr val="7BA79D"/>
      </a:accent5>
      <a:accent6>
        <a:srgbClr val="968C8C"/>
      </a:accent6>
      <a:hlink>
        <a:srgbClr val="F7A115"/>
      </a:hlink>
      <a:folHlink>
        <a:srgbClr val="969696"/>
      </a:folHlink>
    </a:clrScheme>
    <a:fontScheme name="Mýdlo">
      <a:maj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ýdlo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3F20CFC1-E34F-405B-AA49-5BE0E194F1B3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Mýdlo</Template>
  <TotalTime>342</TotalTime>
  <Words>343</Words>
  <Application>Microsoft Office PowerPoint</Application>
  <PresentationFormat>Širokoúhlá obrazovka</PresentationFormat>
  <Paragraphs>58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Calibri</vt:lpstr>
      <vt:lpstr>Garamond</vt:lpstr>
      <vt:lpstr>Times New Roman</vt:lpstr>
      <vt:lpstr>Mýdlo</vt:lpstr>
      <vt:lpstr>Prezentace aplikace PowerPoint</vt:lpstr>
      <vt:lpstr>Prezentace aplikace PowerPoint</vt:lpstr>
      <vt:lpstr>PODNIKÁNÍ  VE STRAVOVÁNÍ  A V HOTELNICTVÍ</vt:lpstr>
      <vt:lpstr>Podmínky podnikání ve stravování  a v hotelnictví</vt:lpstr>
      <vt:lpstr>Prezentace aplikace PowerPoint</vt:lpstr>
      <vt:lpstr>Všeobecné a zvláštní podmínky</vt:lpstr>
      <vt:lpstr>Označení provozovny</vt:lpstr>
      <vt:lpstr>Podmínky pro zahájení podnikání</vt:lpstr>
      <vt:lpstr>Materiální a finanční podmínky pro podnikání</vt:lpstr>
      <vt:lpstr>Literatura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OKOLÍ PODNIKU</dc:title>
  <dc:creator>Admin</dc:creator>
  <cp:lastModifiedBy>Admin</cp:lastModifiedBy>
  <cp:revision>46</cp:revision>
  <dcterms:created xsi:type="dcterms:W3CDTF">2013-09-02T13:36:41Z</dcterms:created>
  <dcterms:modified xsi:type="dcterms:W3CDTF">2014-06-17T14:48:41Z</dcterms:modified>
</cp:coreProperties>
</file>