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059" r:id="rId1"/>
  </p:sldMasterIdLst>
  <p:notesMasterIdLst>
    <p:notesMasterId r:id="rId12"/>
  </p:notesMasterIdLst>
  <p:sldIdLst>
    <p:sldId id="283" r:id="rId2"/>
    <p:sldId id="284" r:id="rId3"/>
    <p:sldId id="256" r:id="rId4"/>
    <p:sldId id="285" r:id="rId5"/>
    <p:sldId id="290" r:id="rId6"/>
    <p:sldId id="288" r:id="rId7"/>
    <p:sldId id="289" r:id="rId8"/>
    <p:sldId id="286" r:id="rId9"/>
    <p:sldId id="287" r:id="rId10"/>
    <p:sldId id="27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54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F3D82E-3CB1-4767-A158-30B011338383}" type="datetimeFigureOut">
              <a:rPr lang="cs-CZ" smtClean="0"/>
              <a:t>17.6.2014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E21160-1646-4F06-968F-EAECCC2EDD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1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569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180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286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308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019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2060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252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299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608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564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996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698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9944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083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7018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90117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7422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24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6/17/2014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8170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0" r:id="rId1"/>
    <p:sldLayoutId id="2147484061" r:id="rId2"/>
    <p:sldLayoutId id="2147484062" r:id="rId3"/>
    <p:sldLayoutId id="2147484063" r:id="rId4"/>
    <p:sldLayoutId id="2147484064" r:id="rId5"/>
    <p:sldLayoutId id="2147484065" r:id="rId6"/>
    <p:sldLayoutId id="2147484066" r:id="rId7"/>
    <p:sldLayoutId id="2147484067" r:id="rId8"/>
    <p:sldLayoutId id="2147484068" r:id="rId9"/>
    <p:sldLayoutId id="2147484069" r:id="rId10"/>
    <p:sldLayoutId id="2147484070" r:id="rId11"/>
    <p:sldLayoutId id="2147484071" r:id="rId12"/>
    <p:sldLayoutId id="2147484072" r:id="rId13"/>
    <p:sldLayoutId id="2147484073" r:id="rId14"/>
    <p:sldLayoutId id="2147484074" r:id="rId15"/>
    <p:sldLayoutId id="2147484075" r:id="rId16"/>
    <p:sldLayoutId id="214748407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odnikatel.cz/Marketing/swot-analyza-odhali-pravdivou-tvar-vasi-firmy-a-pomuze-vam-nahlednout-do-budoucnosti/Priklad-SWOT-analyzy-a-jeji-vyuziti.html" TargetMode="External"/><Relationship Id="rId2" Type="http://schemas.openxmlformats.org/officeDocument/2006/relationships/hyperlink" Target="http://www.ipodnikatel.cz/Marketing/swot-analyza-odhali-pravdivou-tvar-vasi-firmy-a-pomuze-vam-nahlednout-do-budoucnosti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300" y="2129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3184" y="5848351"/>
            <a:ext cx="9002216" cy="365125"/>
          </a:xfrm>
        </p:spPr>
        <p:txBody>
          <a:bodyPr/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Střední škola  a Vyšší odborná škola cestovního ruchu, </a:t>
            </a:r>
            <a:endParaRPr lang="cs-CZ" sz="1400" dirty="0" smtClean="0">
              <a:solidFill>
                <a:schemeClr val="bg1"/>
              </a:solidFill>
            </a:endParaRPr>
          </a:p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Senovážné </a:t>
            </a:r>
            <a:r>
              <a:rPr lang="cs-CZ" sz="1400" dirty="0">
                <a:solidFill>
                  <a:schemeClr val="bg1"/>
                </a:solidFill>
              </a:rPr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6229678"/>
              </p:ext>
            </p:extLst>
          </p:nvPr>
        </p:nvGraphicFramePr>
        <p:xfrm>
          <a:off x="1195884" y="2495035"/>
          <a:ext cx="10096501" cy="31818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25170"/>
                <a:gridCol w="7271331"/>
              </a:tblGrid>
              <a:tr h="4386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DUM 18 – </a:t>
                      </a:r>
                      <a:r>
                        <a:rPr lang="cs-CZ" b="1" smtClean="0">
                          <a:solidFill>
                            <a:schemeClr val="bg1"/>
                          </a:solidFill>
                        </a:rPr>
                        <a:t>SWOT analýza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5800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Ing. Gabriela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Bendová 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Karpytová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Marketing,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podnikatelský plán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811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Únor 2014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7226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2133600"/>
            <a:ext cx="11034712" cy="42799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b="1" dirty="0"/>
              <a:t>Anotace:</a:t>
            </a:r>
          </a:p>
          <a:p>
            <a:pPr>
              <a:buNone/>
            </a:pPr>
            <a:r>
              <a:rPr lang="cs-CZ" sz="2400" dirty="0"/>
              <a:t>	Tento digitální učební materiál </a:t>
            </a:r>
            <a:r>
              <a:rPr lang="cs-CZ" sz="2400" dirty="0" smtClean="0"/>
              <a:t>slouží k získání základních znalostí v oblasti SWOT </a:t>
            </a:r>
            <a:r>
              <a:rPr lang="cs-CZ" sz="2400" dirty="0" smtClean="0"/>
              <a:t>analýzy – definice, postup provedení a stanovení strategie. </a:t>
            </a:r>
            <a:r>
              <a:rPr lang="cs-CZ" sz="2400" dirty="0" smtClean="0"/>
              <a:t>K prezentaci je vhodné poskytnout doplňující komentář.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Metodické </a:t>
            </a:r>
            <a:r>
              <a:rPr lang="cs-CZ" sz="2400" b="1" dirty="0"/>
              <a:t>pokyny:</a:t>
            </a:r>
          </a:p>
          <a:p>
            <a:pPr>
              <a:buNone/>
            </a:pPr>
            <a:r>
              <a:rPr lang="cs-CZ" sz="2400" dirty="0"/>
              <a:t>	Materiál je vytvořen jako prezentace v programu MS PowerPoint. Pro jeho využití je potřeba mít k dispozici počítač nebo notebook, dataprojektor, promítací plochu a příslušné programové vybavení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0665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SWOT </a:t>
            </a:r>
            <a:br>
              <a:rPr lang="cs-CZ" sz="6000" dirty="0" smtClean="0"/>
            </a:br>
            <a:r>
              <a:rPr lang="cs-CZ" sz="6000" dirty="0" smtClean="0"/>
              <a:t>ANALÝZA</a:t>
            </a:r>
            <a:endParaRPr lang="cs-CZ" sz="6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1006" y="1261770"/>
            <a:ext cx="6415793" cy="4353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7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SWOT ANALÝZA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499"/>
            <a:ext cx="9904932" cy="3819071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</a:t>
            </a:r>
            <a:r>
              <a:rPr lang="cs-CZ" sz="2400" dirty="0"/>
              <a:t>vychází z počátečních písmen anglických slov </a:t>
            </a:r>
            <a:r>
              <a:rPr lang="cs-CZ" sz="2400" dirty="0" err="1"/>
              <a:t>strengths</a:t>
            </a:r>
            <a:r>
              <a:rPr lang="cs-CZ" sz="2400" dirty="0"/>
              <a:t> (silné stránky), </a:t>
            </a:r>
            <a:r>
              <a:rPr lang="cs-CZ" sz="2400" dirty="0" err="1"/>
              <a:t>weaknesses</a:t>
            </a:r>
            <a:r>
              <a:rPr lang="cs-CZ" sz="2400" dirty="0"/>
              <a:t> (slabé stránky), </a:t>
            </a:r>
            <a:r>
              <a:rPr lang="cs-CZ" sz="2400" dirty="0" err="1"/>
              <a:t>opportunities</a:t>
            </a:r>
            <a:r>
              <a:rPr lang="cs-CZ" sz="2400" dirty="0"/>
              <a:t> (příležitosti) a </a:t>
            </a:r>
            <a:r>
              <a:rPr lang="cs-CZ" sz="2400" dirty="0" err="1"/>
              <a:t>threats</a:t>
            </a:r>
            <a:r>
              <a:rPr lang="cs-CZ" sz="2400" dirty="0"/>
              <a:t> (hrozby</a:t>
            </a:r>
            <a:r>
              <a:rPr lang="cs-CZ" sz="2400" dirty="0" smtClean="0"/>
              <a:t>)</a:t>
            </a:r>
          </a:p>
          <a:p>
            <a:r>
              <a:rPr lang="cs-CZ" sz="2400" dirty="0"/>
              <a:t>Metoda, pomocí které identifikujeme silné a slabé stránky podniku (interní záležitosti podniku) ve vztahu k příležitostem a hrozbám (externí záležitost)</a:t>
            </a:r>
          </a:p>
          <a:p>
            <a:r>
              <a:rPr lang="cs-CZ" sz="2400" dirty="0" smtClean="0"/>
              <a:t>Slouží </a:t>
            </a:r>
            <a:r>
              <a:rPr lang="cs-CZ" sz="2400" dirty="0" smtClean="0"/>
              <a:t>k hodnocení fungování firmy, pomáhá nalézt problematické oblasti či nové možnosti pro rozvoj firmy</a:t>
            </a:r>
          </a:p>
          <a:p>
            <a:r>
              <a:rPr lang="cs-CZ" sz="2400" dirty="0" smtClean="0"/>
              <a:t>Je součástí strategického řízení firmy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994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Účelem </a:t>
            </a:r>
            <a:r>
              <a:rPr lang="cs-CZ" sz="3200" dirty="0">
                <a:solidFill>
                  <a:srgbClr val="FF0000"/>
                </a:solidFill>
              </a:rPr>
              <a:t>není určit jakýkoliv druh silných nebo slabých stránek, příležitostí a ohrožení, ale zaměřit se na </a:t>
            </a:r>
            <a:r>
              <a:rPr lang="cs-CZ" sz="3200" b="1" dirty="0">
                <a:solidFill>
                  <a:srgbClr val="FF0000"/>
                </a:solidFill>
              </a:rPr>
              <a:t>vyzdvižení těch, které mají strategický </a:t>
            </a:r>
            <a:r>
              <a:rPr lang="cs-CZ" sz="3200" b="1" dirty="0" smtClean="0">
                <a:solidFill>
                  <a:srgbClr val="FF0000"/>
                </a:solidFill>
              </a:rPr>
              <a:t>význam</a:t>
            </a:r>
            <a:r>
              <a:rPr lang="cs-CZ" sz="3200" dirty="0" smtClean="0">
                <a:solidFill>
                  <a:srgbClr val="FF0000"/>
                </a:solidFill>
              </a:rPr>
              <a:t>!</a:t>
            </a:r>
            <a:endParaRPr lang="cs-CZ" sz="32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30742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746271"/>
            <a:ext cx="3865134" cy="668867"/>
          </a:xfrm>
        </p:spPr>
        <p:txBody>
          <a:bodyPr/>
          <a:lstStyle/>
          <a:p>
            <a:r>
              <a:rPr lang="cs-CZ" b="1" dirty="0" smtClean="0"/>
              <a:t>POSTUP</a:t>
            </a:r>
            <a:endParaRPr lang="cs-CZ" b="1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12800" y="1689099"/>
            <a:ext cx="4724400" cy="4559301"/>
          </a:xfrm>
        </p:spPr>
        <p:txBody>
          <a:bodyPr>
            <a:normAutofit/>
          </a:bodyPr>
          <a:lstStyle/>
          <a:p>
            <a:pPr marL="342900" lvl="0" indent="-342900">
              <a:buClr>
                <a:schemeClr val="accent1">
                  <a:lumMod val="60000"/>
                  <a:lumOff val="40000"/>
                </a:schemeClr>
              </a:buClr>
              <a:buSzPct val="100000"/>
              <a:buFont typeface="+mj-lt"/>
              <a:buAutoNum type="arabicPeriod"/>
            </a:pPr>
            <a:r>
              <a:rPr lang="cs-CZ" sz="2000" dirty="0">
                <a:solidFill>
                  <a:schemeClr val="bg2"/>
                </a:solidFill>
              </a:rPr>
              <a:t>vymezení faktorů ovlivňujících podnik (silných a slabých stránek, příležitostí a ohrožení)  </a:t>
            </a:r>
          </a:p>
          <a:p>
            <a:pPr marL="342900" lvl="0" indent="-342900">
              <a:buClr>
                <a:schemeClr val="accent1">
                  <a:lumMod val="60000"/>
                  <a:lumOff val="40000"/>
                </a:schemeClr>
              </a:buClr>
              <a:buSzPct val="100000"/>
              <a:buFont typeface="+mj-lt"/>
              <a:buAutoNum type="arabicPeriod"/>
            </a:pPr>
            <a:r>
              <a:rPr lang="cs-CZ" sz="2000" dirty="0">
                <a:solidFill>
                  <a:schemeClr val="bg2"/>
                </a:solidFill>
              </a:rPr>
              <a:t>porovnání jednotlivých faktorů – porovnání se provádí pomocí tzv. </a:t>
            </a:r>
            <a:r>
              <a:rPr lang="cs-CZ" sz="2000" b="1" i="1" u="sng" dirty="0">
                <a:solidFill>
                  <a:schemeClr val="bg2"/>
                </a:solidFill>
              </a:rPr>
              <a:t>Trojúhelníkové matice </a:t>
            </a:r>
            <a:r>
              <a:rPr lang="cs-CZ" sz="2000" i="1" dirty="0">
                <a:solidFill>
                  <a:schemeClr val="bg2"/>
                </a:solidFill>
              </a:rPr>
              <a:t>(porovnáváme faktory a zaškrtneme ten faktor, který je pro fungování podniku podstatnější)</a:t>
            </a:r>
            <a:endParaRPr lang="cs-CZ" sz="2000" dirty="0">
              <a:solidFill>
                <a:schemeClr val="bg2"/>
              </a:solidFill>
            </a:endParaRPr>
          </a:p>
          <a:p>
            <a:pPr marL="342900" lvl="0" indent="-342900">
              <a:buClr>
                <a:schemeClr val="accent1">
                  <a:lumMod val="60000"/>
                  <a:lumOff val="40000"/>
                </a:schemeClr>
              </a:buClr>
              <a:buSzPct val="100000"/>
              <a:buFont typeface="+mj-lt"/>
              <a:buAutoNum type="arabicPeriod"/>
            </a:pPr>
            <a:r>
              <a:rPr lang="cs-CZ" sz="2000" dirty="0">
                <a:solidFill>
                  <a:schemeClr val="bg2"/>
                </a:solidFill>
              </a:rPr>
              <a:t>spočítáme četnost pro silné stránky, slabé stránky, příležitosti a </a:t>
            </a:r>
            <a:r>
              <a:rPr lang="cs-CZ" sz="2000" dirty="0" smtClean="0">
                <a:solidFill>
                  <a:schemeClr val="bg2"/>
                </a:solidFill>
              </a:rPr>
              <a:t>ohrožení</a:t>
            </a:r>
          </a:p>
          <a:p>
            <a:pPr marL="342900" lvl="0" indent="-342900">
              <a:buClr>
                <a:schemeClr val="accent1">
                  <a:lumMod val="60000"/>
                  <a:lumOff val="40000"/>
                </a:schemeClr>
              </a:buClr>
              <a:buSzPct val="100000"/>
              <a:buFont typeface="+mj-lt"/>
              <a:buAutoNum type="arabicPeriod"/>
            </a:pPr>
            <a:r>
              <a:rPr lang="cs-CZ" sz="2000" dirty="0" smtClean="0">
                <a:solidFill>
                  <a:schemeClr val="bg2"/>
                </a:solidFill>
              </a:rPr>
              <a:t>Určíme strategii</a:t>
            </a:r>
            <a:endParaRPr lang="cs-CZ" sz="2000" dirty="0">
              <a:solidFill>
                <a:schemeClr val="bg2"/>
              </a:solidFill>
            </a:endParaRPr>
          </a:p>
          <a:p>
            <a:endParaRPr lang="cs-CZ" dirty="0"/>
          </a:p>
        </p:txBody>
      </p:sp>
      <p:pic>
        <p:nvPicPr>
          <p:cNvPr id="1027" name="Picture 3" descr="À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363" y="746271"/>
            <a:ext cx="4006104" cy="5365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80285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 strategické 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4954" y="2603500"/>
            <a:ext cx="9919446" cy="3911600"/>
          </a:xfrm>
        </p:spPr>
        <p:txBody>
          <a:bodyPr>
            <a:normAutofit fontScale="92500" lnSpcReduction="20000"/>
          </a:bodyPr>
          <a:lstStyle/>
          <a:p>
            <a:r>
              <a:rPr lang="cs-CZ" sz="2400" b="1" dirty="0" smtClean="0"/>
              <a:t>SO </a:t>
            </a:r>
            <a:r>
              <a:rPr lang="cs-CZ" sz="2400" b="1" dirty="0"/>
              <a:t>strategie</a:t>
            </a:r>
            <a:r>
              <a:rPr lang="cs-CZ" sz="2400" dirty="0"/>
              <a:t> – využívá silné stránky ke zhodnocení příležitostí; vymezuje spíše žádoucí stav ke kterému podnik směřuje</a:t>
            </a:r>
          </a:p>
          <a:p>
            <a:r>
              <a:rPr lang="cs-CZ" sz="2400" b="1" dirty="0"/>
              <a:t>WO strategie</a:t>
            </a:r>
            <a:r>
              <a:rPr lang="cs-CZ" sz="2400" dirty="0"/>
              <a:t> – odstranění slabých stánek využitím příležitostí (např. možnost získat prostředky z fondů EU – tzv. dotace)</a:t>
            </a:r>
          </a:p>
          <a:p>
            <a:r>
              <a:rPr lang="cs-CZ" sz="2400" b="1" dirty="0"/>
              <a:t>ST strategie</a:t>
            </a:r>
            <a:r>
              <a:rPr lang="cs-CZ" sz="2400" dirty="0"/>
              <a:t> – možné tehdy, pokud je podnik dost silný na konfrontaci s ohrožením (např. silné právní oddělení podniku může vymáhat pokuty u konkurentů, kteří ohrožují pozici podniku kopírováním jeho výrobků)</a:t>
            </a:r>
          </a:p>
          <a:p>
            <a:r>
              <a:rPr lang="cs-CZ" sz="2400" b="1" dirty="0"/>
              <a:t>WT strategie</a:t>
            </a:r>
            <a:r>
              <a:rPr lang="cs-CZ" sz="2400" dirty="0"/>
              <a:t> – obranná strategie na odstranění slabé stránky a vyhnutí se ohrožení zvenčí, podnik v této pozici obvykle bojuje o přežití a častými strategiemi jsou fúze, omezení výdajů, vyhlášení bankrotu nebo likvidace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7730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– silné/slabé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7829" y="2351314"/>
            <a:ext cx="11103427" cy="4245428"/>
          </a:xfrm>
        </p:spPr>
        <p:txBody>
          <a:bodyPr numCol="2">
            <a:noAutofit/>
          </a:bodyPr>
          <a:lstStyle/>
          <a:p>
            <a:r>
              <a:rPr lang="cs-CZ" sz="2400" dirty="0" smtClean="0"/>
              <a:t>Nabídka unikátního výrobku</a:t>
            </a:r>
          </a:p>
          <a:p>
            <a:r>
              <a:rPr lang="cs-CZ" sz="2400" dirty="0" smtClean="0"/>
              <a:t>Vlastní zdroje financování</a:t>
            </a:r>
          </a:p>
          <a:p>
            <a:r>
              <a:rPr lang="cs-CZ" sz="2400" dirty="0" smtClean="0"/>
              <a:t>Vybudována základna zákazníků</a:t>
            </a:r>
          </a:p>
          <a:p>
            <a:r>
              <a:rPr lang="cs-CZ" sz="2400" dirty="0" smtClean="0"/>
              <a:t>Nízké náklady na produkci</a:t>
            </a:r>
          </a:p>
          <a:p>
            <a:r>
              <a:rPr lang="cs-CZ" sz="2400" dirty="0" smtClean="0"/>
              <a:t>Pozitivní vnímání značky</a:t>
            </a:r>
          </a:p>
          <a:p>
            <a:r>
              <a:rPr lang="cs-CZ" sz="2400" dirty="0" smtClean="0"/>
              <a:t>Dobré obchodní výsledky</a:t>
            </a:r>
          </a:p>
          <a:p>
            <a:r>
              <a:rPr lang="cs-CZ" sz="2400" dirty="0" smtClean="0"/>
              <a:t>Vlastní know-how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Nespokojenost zákazníků s doplňkovými službami</a:t>
            </a:r>
          </a:p>
          <a:p>
            <a:r>
              <a:rPr lang="cs-CZ" sz="2400" dirty="0" smtClean="0"/>
              <a:t>Malá propagace</a:t>
            </a:r>
          </a:p>
          <a:p>
            <a:r>
              <a:rPr lang="cs-CZ" sz="2400" dirty="0" smtClean="0"/>
              <a:t>Nízká produktivita práce</a:t>
            </a:r>
          </a:p>
          <a:p>
            <a:r>
              <a:rPr lang="cs-CZ" sz="2400" dirty="0" smtClean="0"/>
              <a:t>Vysoké personální náklady</a:t>
            </a:r>
          </a:p>
          <a:p>
            <a:r>
              <a:rPr lang="cs-CZ" sz="2400" dirty="0" smtClean="0"/>
              <a:t>Malé portfolio produktů</a:t>
            </a:r>
          </a:p>
          <a:p>
            <a:r>
              <a:rPr lang="cs-CZ" sz="2400" dirty="0" smtClean="0"/>
              <a:t>Nedostatečné flexibilita v reakcích na změnu na trhu</a:t>
            </a:r>
          </a:p>
          <a:p>
            <a:r>
              <a:rPr lang="cs-CZ" sz="2400" dirty="0" smtClean="0"/>
              <a:t>Dlouhé distribuční cesty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2908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– příležitosti/ohrožení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3100" y="2603500"/>
            <a:ext cx="10858500" cy="3822700"/>
          </a:xfrm>
        </p:spPr>
        <p:txBody>
          <a:bodyPr numCol="2">
            <a:noAutofit/>
          </a:bodyPr>
          <a:lstStyle/>
          <a:p>
            <a:r>
              <a:rPr lang="cs-CZ" sz="2000" dirty="0" smtClean="0"/>
              <a:t>Spolupráce s novými dodavateli</a:t>
            </a:r>
          </a:p>
          <a:p>
            <a:r>
              <a:rPr lang="cs-CZ" sz="2000" dirty="0" smtClean="0"/>
              <a:t>Vznik dalších distribučních řetězců</a:t>
            </a:r>
          </a:p>
          <a:p>
            <a:r>
              <a:rPr lang="cs-CZ" sz="2000" dirty="0" smtClean="0"/>
              <a:t>Vzrůstající poptávka po produktech</a:t>
            </a:r>
          </a:p>
          <a:p>
            <a:r>
              <a:rPr lang="cs-CZ" sz="2000" dirty="0" smtClean="0"/>
              <a:t>Tlak na diversifikaci produktů</a:t>
            </a:r>
          </a:p>
          <a:p>
            <a:r>
              <a:rPr lang="cs-CZ" sz="2000" dirty="0" smtClean="0"/>
              <a:t>Zmenšení překážek pro vstup na zahraniční trh</a:t>
            </a:r>
          </a:p>
          <a:p>
            <a:r>
              <a:rPr lang="cs-CZ" sz="2000" dirty="0" smtClean="0"/>
              <a:t>Vznik nových zákaznických segmentů</a:t>
            </a:r>
          </a:p>
          <a:p>
            <a:r>
              <a:rPr lang="cs-CZ" sz="2000" dirty="0" smtClean="0"/>
              <a:t>Nově vznikající mezery na trhu, které může firma obsluhovat</a:t>
            </a:r>
          </a:p>
          <a:p>
            <a:endParaRPr lang="cs-CZ" sz="2000" dirty="0"/>
          </a:p>
          <a:p>
            <a:r>
              <a:rPr lang="cs-CZ" sz="2000" dirty="0" smtClean="0"/>
              <a:t>Nepříznivé podnikatelské prostředí</a:t>
            </a:r>
          </a:p>
          <a:p>
            <a:r>
              <a:rPr lang="cs-CZ" sz="2000" dirty="0" smtClean="0"/>
              <a:t>Zpomalení světové ekonomiky</a:t>
            </a:r>
          </a:p>
          <a:p>
            <a:r>
              <a:rPr lang="cs-CZ" sz="2000" dirty="0" smtClean="0"/>
              <a:t>Nedostatek kvalifikovaných pracovníků na trhu práce</a:t>
            </a:r>
          </a:p>
          <a:p>
            <a:r>
              <a:rPr lang="cs-CZ" sz="2000" dirty="0" smtClean="0"/>
              <a:t>Zvyšování cen energií</a:t>
            </a:r>
          </a:p>
          <a:p>
            <a:r>
              <a:rPr lang="cs-CZ" sz="2000" dirty="0" smtClean="0"/>
              <a:t>Vstup nové konkurence na trh</a:t>
            </a:r>
          </a:p>
          <a:p>
            <a:r>
              <a:rPr lang="cs-CZ" sz="2000" dirty="0" smtClean="0"/>
              <a:t>Časté legislativní změny v odvětví</a:t>
            </a:r>
          </a:p>
          <a:p>
            <a:r>
              <a:rPr lang="cs-CZ" sz="2000" dirty="0" smtClean="0"/>
              <a:t>Tržní bariéry pro vstup na nový trh</a:t>
            </a:r>
          </a:p>
          <a:p>
            <a:r>
              <a:rPr lang="cs-CZ" sz="2000" dirty="0" smtClean="0"/>
              <a:t>Cenové války a nekalá konkurence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75847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2603500"/>
            <a:ext cx="11201400" cy="4038600"/>
          </a:xfrm>
        </p:spPr>
        <p:txBody>
          <a:bodyPr>
            <a:normAutofit/>
          </a:bodyPr>
          <a:lstStyle/>
          <a:p>
            <a:r>
              <a:rPr lang="cs-CZ" altLang="cs-CZ" sz="2000" dirty="0"/>
              <a:t>ŠVARCOVÁ, Jena. </a:t>
            </a:r>
            <a:r>
              <a:rPr lang="cs-CZ" altLang="cs-CZ" sz="2000" i="1" dirty="0"/>
              <a:t>Ekonomie: stručný přehled: teorie a praxe aktuálně a v souvislostech</a:t>
            </a:r>
            <a:r>
              <a:rPr lang="cs-CZ" altLang="cs-CZ" sz="2000" dirty="0"/>
              <a:t>. Zlín: CEED, 2008, 303 s. ISBN 978-80-903433-7-5</a:t>
            </a:r>
          </a:p>
          <a:p>
            <a:r>
              <a:rPr lang="cs-CZ" altLang="cs-CZ" sz="2000" dirty="0"/>
              <a:t>SMETANA, František a Eva MAREŠOVÁ. </a:t>
            </a:r>
            <a:r>
              <a:rPr lang="cs-CZ" altLang="cs-CZ" sz="2000" i="1" dirty="0"/>
              <a:t>Ekonomika 2 pro střední a vyšší hotelové školy</a:t>
            </a:r>
            <a:r>
              <a:rPr lang="cs-CZ" altLang="cs-CZ" sz="2000" dirty="0"/>
              <a:t>. 2., </a:t>
            </a:r>
            <a:r>
              <a:rPr lang="cs-CZ" altLang="cs-CZ" sz="2000" dirty="0" err="1"/>
              <a:t>upr</a:t>
            </a:r>
            <a:r>
              <a:rPr lang="cs-CZ" altLang="cs-CZ" sz="2000" dirty="0"/>
              <a:t>. vyd. Praha: Fortuna, 2005, 221 s. ISBN </a:t>
            </a:r>
            <a:r>
              <a:rPr lang="cs-CZ" altLang="cs-CZ" sz="2000" dirty="0" smtClean="0"/>
              <a:t>80-716-8921-1</a:t>
            </a:r>
          </a:p>
          <a:p>
            <a:r>
              <a:rPr lang="cs-CZ" altLang="cs-CZ" sz="2000" dirty="0" smtClean="0"/>
              <a:t>Vlastní archiv autora</a:t>
            </a:r>
          </a:p>
          <a:p>
            <a:r>
              <a:rPr lang="cs-CZ" altLang="cs-CZ" sz="2000" dirty="0" smtClean="0">
                <a:hlinkClick r:id="rId2"/>
              </a:rPr>
              <a:t>http</a:t>
            </a:r>
            <a:r>
              <a:rPr lang="cs-CZ" altLang="cs-CZ" sz="2000" dirty="0">
                <a:hlinkClick r:id="rId2"/>
              </a:rPr>
              <a:t>://</a:t>
            </a:r>
            <a:r>
              <a:rPr lang="cs-CZ" altLang="cs-CZ" sz="2000" dirty="0" smtClean="0">
                <a:hlinkClick r:id="rId2"/>
              </a:rPr>
              <a:t>www.ipodnikatel.cz/Marketing/swot-analyza-odhali-pravdivou-tvar-vasi-firmy-a-pomuze-vam-nahlednout-do-budoucnosti.html</a:t>
            </a:r>
            <a:endParaRPr lang="cs-CZ" altLang="cs-CZ" sz="2000" dirty="0" smtClean="0"/>
          </a:p>
          <a:p>
            <a:r>
              <a:rPr lang="cs-CZ" altLang="cs-CZ" sz="2000" dirty="0">
                <a:hlinkClick r:id="rId3"/>
              </a:rPr>
              <a:t>http://</a:t>
            </a:r>
            <a:r>
              <a:rPr lang="cs-CZ" altLang="cs-CZ" sz="2000" dirty="0" smtClean="0">
                <a:hlinkClick r:id="rId3"/>
              </a:rPr>
              <a:t>www.ipodnikatel.cz/Marketing/swot-analyza-odhali-pravdivou-tvar-vasi-firmy-a-pomuze-vam-nahlednout-do-budoucnosti/Priklad-SWOT-analyzy-a-jeji-vyuziti.html</a:t>
            </a:r>
            <a:endParaRPr lang="cs-CZ" alt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1300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Žluto-oranžová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Iontový efekt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300</TotalTime>
  <Words>399</Words>
  <Application>Microsoft Office PowerPoint</Application>
  <PresentationFormat>Širokoúhlá obrazovka</PresentationFormat>
  <Paragraphs>79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 3</vt:lpstr>
      <vt:lpstr>Iontový efekt</vt:lpstr>
      <vt:lpstr>Prezentace aplikace PowerPoint</vt:lpstr>
      <vt:lpstr>Prezentace aplikace PowerPoint</vt:lpstr>
      <vt:lpstr>SWOT  ANALÝZA</vt:lpstr>
      <vt:lpstr>SWOT ANALÝZA</vt:lpstr>
      <vt:lpstr>Prezentace aplikace PowerPoint</vt:lpstr>
      <vt:lpstr>POSTUP</vt:lpstr>
      <vt:lpstr>4 strategické pozice</vt:lpstr>
      <vt:lpstr>Příklady – silné/slabé stránky</vt:lpstr>
      <vt:lpstr>Příklady – příležitosti/ohrožení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OKOLÍ PODNIKU</dc:title>
  <dc:creator>Admin</dc:creator>
  <cp:lastModifiedBy>Admin</cp:lastModifiedBy>
  <cp:revision>61</cp:revision>
  <dcterms:created xsi:type="dcterms:W3CDTF">2013-09-02T13:36:41Z</dcterms:created>
  <dcterms:modified xsi:type="dcterms:W3CDTF">2014-06-17T13:22:54Z</dcterms:modified>
</cp:coreProperties>
</file>