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III/2-13-02_Zdroje rušivých signálů-1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10.10.2013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en-US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Zdroje </a:t>
            </a:r>
            <a:r>
              <a:rPr lang="en-US" sz="2400" b="1">
                <a:solidFill>
                  <a:srgbClr val="0070C0"/>
                </a:solidFill>
                <a:latin typeface="Times New Roman"/>
                <a:ea typeface="Times New Roman"/>
              </a:rPr>
              <a:t>ru</a:t>
            </a:r>
            <a:r>
              <a:rPr lang="cs-CZ" sz="2400" b="1">
                <a:solidFill>
                  <a:srgbClr val="0070C0"/>
                </a:solidFill>
                <a:latin typeface="Times New Roman"/>
                <a:ea typeface="Times New Roman"/>
              </a:rPr>
              <a:t>š</a:t>
            </a:r>
            <a:r>
              <a:rPr lang="en-US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iv</a:t>
            </a: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ý</a:t>
            </a:r>
            <a:r>
              <a:rPr lang="en-US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ch sign</a:t>
            </a: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á</a:t>
            </a:r>
            <a:r>
              <a:rPr lang="en-US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l</a:t>
            </a: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ů</a:t>
            </a:r>
            <a:endParaRPr lang="cs-CZ" sz="2400" b="1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268760"/>
            <a:ext cx="8064896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Zdroji jednor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zov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ch 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ru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š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iv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ch sign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l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ů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jsou 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nej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č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ast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ě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ji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vyp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na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č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e,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rel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,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styka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č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e a blesky. </a:t>
            </a:r>
            <a:endParaRPr lang="cs-CZ" sz="2400" noProof="1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08104" y="2525995"/>
            <a:ext cx="31683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Sp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s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tejnosm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ě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rn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ch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obvod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ů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 zpravidla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prob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h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 bez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velk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ch v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boj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ů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049960" y="4290085"/>
            <a:ext cx="562649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V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ý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jimkou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je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obvod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s paraleln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m 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kondenz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torem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, kde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doch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z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p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ř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i sepnuti k 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velk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é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 proudov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é š</a:t>
            </a:r>
            <a:r>
              <a:rPr lang="en-US" sz="2400">
                <a:solidFill>
                  <a:srgbClr val="FF0000"/>
                </a:solidFill>
                <a:latin typeface="Times New Roman"/>
                <a:ea typeface="Times New Roman"/>
              </a:rPr>
              <a:t>pi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č</a:t>
            </a:r>
            <a:r>
              <a:rPr lang="en-US" sz="2400">
                <a:solidFill>
                  <a:srgbClr val="FF0000"/>
                </a:solidFill>
                <a:latin typeface="Times New Roman"/>
                <a:ea typeface="Times New Roman"/>
              </a:rPr>
              <a:t>ce 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p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ř</a:t>
            </a:r>
            <a:r>
              <a:rPr lang="en-US" sz="2400">
                <a:solidFill>
                  <a:prstClr val="black"/>
                </a:solidFill>
                <a:latin typeface="Times New Roman"/>
                <a:ea typeface="Times New Roman"/>
              </a:rPr>
              <a:t>i jeho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nab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jen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 nebo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vyb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jen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prstClr val="black"/>
                </a:solidFill>
                <a:latin typeface="Times New Roman"/>
                <a:ea typeface="Times New Roman"/>
              </a:rPr>
              <a:t>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525995"/>
            <a:ext cx="2213596" cy="3639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960" y="2525995"/>
            <a:ext cx="2242120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66316"/>
            <a:ext cx="7920880" cy="830997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r>
              <a:rPr lang="en-US" sz="2400" smtClean="0">
                <a:latin typeface="Times New Roman"/>
                <a:ea typeface="Times New Roman"/>
              </a:rPr>
              <a:t>V</a:t>
            </a:r>
            <a:r>
              <a:rPr lang="cs-CZ" sz="2400">
                <a:latin typeface="Times New Roman"/>
                <a:ea typeface="Times New Roman"/>
              </a:rPr>
              <a:t>ě</a:t>
            </a:r>
            <a:r>
              <a:rPr lang="en-US" sz="2400">
                <a:latin typeface="Times New Roman"/>
                <a:ea typeface="Times New Roman"/>
              </a:rPr>
              <a:t>t</a:t>
            </a:r>
            <a:r>
              <a:rPr lang="cs-CZ" sz="2400" smtClean="0">
                <a:latin typeface="Times New Roman"/>
                <a:ea typeface="Times New Roman"/>
              </a:rPr>
              <a:t>ší</a:t>
            </a:r>
            <a:r>
              <a:rPr lang="en-US" sz="2400" smtClean="0">
                <a:latin typeface="Times New Roman"/>
                <a:ea typeface="Times New Roman"/>
              </a:rPr>
              <a:t> pot</a:t>
            </a:r>
            <a:r>
              <a:rPr lang="cs-CZ" sz="2400" smtClean="0">
                <a:latin typeface="Times New Roman"/>
                <a:ea typeface="Times New Roman"/>
              </a:rPr>
              <a:t>íž</a:t>
            </a:r>
            <a:r>
              <a:rPr lang="en-US" sz="2400">
                <a:latin typeface="Times New Roman"/>
                <a:ea typeface="Times New Roman"/>
              </a:rPr>
              <a:t>e </a:t>
            </a:r>
            <a:r>
              <a:rPr lang="en-US" sz="2400" smtClean="0">
                <a:latin typeface="Times New Roman"/>
                <a:ea typeface="Times New Roman"/>
              </a:rPr>
              <a:t>vznikaj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p</a:t>
            </a:r>
            <a:r>
              <a:rPr lang="cs-CZ" sz="2400">
                <a:latin typeface="Times New Roman"/>
                <a:ea typeface="Times New Roman"/>
              </a:rPr>
              <a:t>ř</a:t>
            </a:r>
            <a:r>
              <a:rPr lang="en-US" sz="2400">
                <a:latin typeface="Times New Roman"/>
                <a:ea typeface="Times New Roman"/>
              </a:rPr>
              <a:t>i </a:t>
            </a:r>
            <a:r>
              <a:rPr lang="en-US" sz="2400" smtClean="0">
                <a:latin typeface="Times New Roman"/>
                <a:ea typeface="Times New Roman"/>
              </a:rPr>
              <a:t>rozp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n</a:t>
            </a:r>
            <a:r>
              <a:rPr lang="cs-CZ" sz="2400" smtClean="0">
                <a:latin typeface="Times New Roman"/>
                <a:ea typeface="Times New Roman"/>
              </a:rPr>
              <a:t>á</a:t>
            </a:r>
            <a:r>
              <a:rPr lang="en-US" sz="2400" smtClean="0">
                <a:latin typeface="Times New Roman"/>
                <a:ea typeface="Times New Roman"/>
              </a:rPr>
              <a:t>n</a:t>
            </a:r>
            <a:r>
              <a:rPr lang="cs-CZ" sz="2400" smtClean="0">
                <a:latin typeface="Times New Roman"/>
                <a:ea typeface="Times New Roman"/>
              </a:rPr>
              <a:t>í </a:t>
            </a:r>
            <a:r>
              <a:rPr lang="en-US" sz="2400" smtClean="0">
                <a:latin typeface="Times New Roman"/>
                <a:ea typeface="Times New Roman"/>
              </a:rPr>
              <a:t>obvod</a:t>
            </a:r>
            <a:r>
              <a:rPr lang="cs-CZ" sz="2400">
                <a:latin typeface="Times New Roman"/>
                <a:ea typeface="Times New Roman"/>
              </a:rPr>
              <a:t>ů</a:t>
            </a:r>
            <a:r>
              <a:rPr lang="en-US" sz="2400">
                <a:latin typeface="Times New Roman"/>
                <a:ea typeface="Times New Roman"/>
              </a:rPr>
              <a:t> s 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induktivn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m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charakterem</a:t>
            </a:r>
            <a:r>
              <a:rPr lang="en-US" sz="2400">
                <a:solidFill>
                  <a:srgbClr val="FF0000"/>
                </a:solidFill>
                <a:latin typeface="Times New Roman"/>
                <a:ea typeface="Times New Roman"/>
              </a:rPr>
              <a:t>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9856" y="4653136"/>
            <a:ext cx="7942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>
                <a:latin typeface="Times New Roman"/>
                <a:ea typeface="Times New Roman"/>
              </a:rPr>
              <a:t>Magnetick</a:t>
            </a:r>
            <a:r>
              <a:rPr lang="cs-CZ" sz="2400" smtClean="0">
                <a:latin typeface="Times New Roman"/>
                <a:ea typeface="Times New Roman"/>
              </a:rPr>
              <a:t>á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energie nahromad</a:t>
            </a:r>
            <a:r>
              <a:rPr lang="cs-CZ" sz="2400">
                <a:latin typeface="Times New Roman"/>
                <a:ea typeface="Times New Roman"/>
              </a:rPr>
              <a:t>ě</a:t>
            </a:r>
            <a:r>
              <a:rPr lang="en-US" sz="2400" smtClean="0">
                <a:latin typeface="Times New Roman"/>
                <a:ea typeface="Times New Roman"/>
              </a:rPr>
              <a:t>n</a:t>
            </a:r>
            <a:r>
              <a:rPr lang="cs-CZ" sz="2400" smtClean="0">
                <a:latin typeface="Times New Roman"/>
                <a:ea typeface="Times New Roman"/>
              </a:rPr>
              <a:t>á </a:t>
            </a:r>
            <a:r>
              <a:rPr lang="en-US" sz="2400" smtClean="0">
                <a:latin typeface="Times New Roman"/>
                <a:ea typeface="Times New Roman"/>
              </a:rPr>
              <a:t>v </a:t>
            </a:r>
            <a:r>
              <a:rPr lang="en-US" sz="2400">
                <a:latin typeface="Times New Roman"/>
                <a:ea typeface="Times New Roman"/>
              </a:rPr>
              <a:t>magnetickem poli se sna</a:t>
            </a:r>
            <a:r>
              <a:rPr lang="cs-CZ" sz="2400" smtClean="0">
                <a:latin typeface="Times New Roman"/>
                <a:ea typeface="Times New Roman"/>
              </a:rPr>
              <a:t>ží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udr</a:t>
            </a:r>
            <a:r>
              <a:rPr lang="cs-CZ" sz="2400">
                <a:latin typeface="Times New Roman"/>
                <a:ea typeface="Times New Roman"/>
              </a:rPr>
              <a:t>ž</a:t>
            </a:r>
            <a:r>
              <a:rPr lang="en-US" sz="2400" smtClean="0">
                <a:latin typeface="Times New Roman"/>
                <a:ea typeface="Times New Roman"/>
              </a:rPr>
              <a:t>et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proud t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m</a:t>
            </a:r>
            <a:r>
              <a:rPr lang="en-US" sz="2400">
                <a:latin typeface="Times New Roman"/>
                <a:ea typeface="Times New Roman"/>
              </a:rPr>
              <a:t>, </a:t>
            </a:r>
            <a:r>
              <a:rPr lang="cs-CZ" sz="2400">
                <a:latin typeface="Times New Roman"/>
                <a:ea typeface="Times New Roman"/>
              </a:rPr>
              <a:t>ž</a:t>
            </a:r>
            <a:r>
              <a:rPr lang="en-US" sz="2400">
                <a:latin typeface="Times New Roman"/>
                <a:ea typeface="Times New Roman"/>
              </a:rPr>
              <a:t>e na induk</a:t>
            </a:r>
            <a:r>
              <a:rPr lang="cs-CZ" sz="2400">
                <a:latin typeface="Times New Roman"/>
                <a:ea typeface="Times New Roman"/>
              </a:rPr>
              <a:t>č</a:t>
            </a:r>
            <a:r>
              <a:rPr lang="en-US" sz="2400">
                <a:latin typeface="Times New Roman"/>
                <a:ea typeface="Times New Roman"/>
              </a:rPr>
              <a:t>nosti zvy</a:t>
            </a:r>
            <a:r>
              <a:rPr lang="cs-CZ" sz="2400">
                <a:latin typeface="Times New Roman"/>
                <a:ea typeface="Times New Roman"/>
              </a:rPr>
              <a:t>š</a:t>
            </a:r>
            <a:r>
              <a:rPr lang="en-US" sz="2400" smtClean="0">
                <a:latin typeface="Times New Roman"/>
                <a:ea typeface="Times New Roman"/>
              </a:rPr>
              <a:t>uje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nap</a:t>
            </a:r>
            <a:r>
              <a:rPr lang="cs-CZ" sz="2400">
                <a:latin typeface="Times New Roman"/>
                <a:ea typeface="Times New Roman"/>
              </a:rPr>
              <a:t>ě</a:t>
            </a:r>
            <a:r>
              <a:rPr lang="en-US" sz="2400" smtClean="0">
                <a:latin typeface="Times New Roman"/>
                <a:ea typeface="Times New Roman"/>
              </a:rPr>
              <a:t>t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– to se </a:t>
            </a:r>
            <a:r>
              <a:rPr lang="cs-CZ" sz="2400" smtClean="0">
                <a:latin typeface="Times New Roman"/>
                <a:ea typeface="Times New Roman"/>
              </a:rPr>
              <a:t>p</a:t>
            </a:r>
            <a:r>
              <a:rPr lang="en-US" sz="2400" smtClean="0">
                <a:latin typeface="Times New Roman"/>
                <a:ea typeface="Times New Roman"/>
              </a:rPr>
              <a:t>rojevi </a:t>
            </a:r>
            <a:r>
              <a:rPr lang="en-US" sz="2400">
                <a:solidFill>
                  <a:srgbClr val="FF0000"/>
                </a:solidFill>
                <a:latin typeface="Times New Roman"/>
                <a:ea typeface="Times New Roman"/>
              </a:rPr>
              <a:t>jisk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ř</a:t>
            </a:r>
            <a:r>
              <a:rPr lang="en-US" sz="2400">
                <a:solidFill>
                  <a:srgbClr val="FF0000"/>
                </a:solidFill>
                <a:latin typeface="Times New Roman"/>
                <a:ea typeface="Times New Roman"/>
              </a:rPr>
              <a:t>enim kontakt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ů</a:t>
            </a:r>
            <a:r>
              <a:rPr lang="en-US" sz="2400">
                <a:latin typeface="Times New Roman"/>
                <a:ea typeface="Times New Roman"/>
              </a:rPr>
              <a:t>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97313"/>
            <a:ext cx="3672408" cy="2743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97313"/>
            <a:ext cx="2952328" cy="2779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702" y="476672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Ovšem zásadní problém </a:t>
            </a:r>
            <a:r>
              <a:rPr lang="en-US" sz="2400" smtClean="0">
                <a:latin typeface="Times New Roman"/>
                <a:ea typeface="Times New Roman"/>
              </a:rPr>
              <a:t>je 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sp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srgbClr val="FF0000"/>
                </a:solidFill>
                <a:latin typeface="Times New Roman"/>
                <a:ea typeface="Times New Roman"/>
              </a:rPr>
              <a:t>a 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rozp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á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n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í</a:t>
            </a:r>
            <a:r>
              <a:rPr lang="en-US" sz="2400" smtClean="0">
                <a:solidFill>
                  <a:srgbClr val="FF0000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srgbClr val="FF0000"/>
                </a:solidFill>
                <a:latin typeface="Times New Roman"/>
                <a:ea typeface="Times New Roman"/>
              </a:rPr>
              <a:t>obvod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ů </a:t>
            </a:r>
            <a:r>
              <a:rPr lang="en-US" sz="2400" smtClean="0">
                <a:latin typeface="Times New Roman"/>
                <a:ea typeface="Times New Roman"/>
              </a:rPr>
              <a:t>se </a:t>
            </a:r>
            <a:r>
              <a:rPr lang="en-US" sz="2400">
                <a:latin typeface="Times New Roman"/>
                <a:ea typeface="Times New Roman"/>
              </a:rPr>
              <a:t>st</a:t>
            </a:r>
            <a:r>
              <a:rPr lang="cs-CZ" sz="2400" smtClean="0">
                <a:latin typeface="Times New Roman"/>
                <a:ea typeface="Times New Roman"/>
              </a:rPr>
              <a:t>ří</a:t>
            </a:r>
            <a:r>
              <a:rPr lang="en-US" sz="2400" smtClean="0">
                <a:latin typeface="Times New Roman"/>
                <a:ea typeface="Times New Roman"/>
              </a:rPr>
              <a:t>dav</a:t>
            </a:r>
            <a:r>
              <a:rPr lang="cs-CZ" sz="2400" smtClean="0">
                <a:latin typeface="Times New Roman"/>
                <a:ea typeface="Times New Roman"/>
              </a:rPr>
              <a:t>ý</a:t>
            </a:r>
            <a:r>
              <a:rPr lang="en-US" sz="2400" smtClean="0">
                <a:latin typeface="Times New Roman"/>
                <a:ea typeface="Times New Roman"/>
              </a:rPr>
              <a:t>m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proudem</a:t>
            </a:r>
            <a:r>
              <a:rPr lang="en-US" sz="2400">
                <a:latin typeface="Times New Roman"/>
                <a:ea typeface="Times New Roman"/>
              </a:rPr>
              <a:t>, hlavn</a:t>
            </a:r>
            <a:r>
              <a:rPr lang="cs-CZ" sz="2400" smtClean="0">
                <a:latin typeface="Times New Roman"/>
                <a:ea typeface="Times New Roman"/>
              </a:rPr>
              <a:t>ě </a:t>
            </a:r>
            <a:r>
              <a:rPr lang="en-US" sz="2400" smtClean="0">
                <a:latin typeface="Times New Roman"/>
                <a:ea typeface="Times New Roman"/>
              </a:rPr>
              <a:t>v elektrovodn</a:t>
            </a:r>
            <a:r>
              <a:rPr lang="cs-CZ" sz="2400" smtClean="0">
                <a:latin typeface="Times New Roman"/>
                <a:ea typeface="Times New Roman"/>
              </a:rPr>
              <a:t>é</a:t>
            </a:r>
            <a:r>
              <a:rPr lang="en-US" sz="2400" smtClean="0">
                <a:latin typeface="Times New Roman"/>
                <a:ea typeface="Times New Roman"/>
              </a:rPr>
              <a:t> s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ti</a:t>
            </a:r>
            <a:r>
              <a:rPr lang="en-US" sz="2400">
                <a:latin typeface="Times New Roman"/>
                <a:ea typeface="Times New Roman"/>
              </a:rPr>
              <a:t>. </a:t>
            </a:r>
            <a:r>
              <a:rPr lang="en-US" sz="2400" smtClean="0">
                <a:latin typeface="Times New Roman"/>
                <a:ea typeface="Times New Roman"/>
              </a:rPr>
              <a:t>Zapnut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nebo </a:t>
            </a:r>
            <a:r>
              <a:rPr lang="en-US" sz="2400" smtClean="0">
                <a:latin typeface="Times New Roman"/>
                <a:ea typeface="Times New Roman"/>
              </a:rPr>
              <a:t>vypnut</a:t>
            </a:r>
            <a:r>
              <a:rPr lang="cs-CZ" sz="2400" smtClean="0">
                <a:latin typeface="Times New Roman"/>
                <a:ea typeface="Times New Roman"/>
              </a:rPr>
              <a:t>í </a:t>
            </a:r>
            <a:r>
              <a:rPr lang="en-US" sz="2400" smtClean="0">
                <a:latin typeface="Times New Roman"/>
                <a:ea typeface="Times New Roman"/>
              </a:rPr>
              <a:t>obvodu </a:t>
            </a:r>
            <a:r>
              <a:rPr lang="en-US" sz="2400">
                <a:latin typeface="Times New Roman"/>
                <a:ea typeface="Times New Roman"/>
              </a:rPr>
              <a:t>v okam</a:t>
            </a:r>
            <a:r>
              <a:rPr lang="cs-CZ" sz="2400">
                <a:latin typeface="Times New Roman"/>
                <a:ea typeface="Times New Roman"/>
              </a:rPr>
              <a:t>ž</a:t>
            </a:r>
            <a:r>
              <a:rPr lang="en-US" sz="2400">
                <a:latin typeface="Times New Roman"/>
                <a:ea typeface="Times New Roman"/>
              </a:rPr>
              <a:t>iku </a:t>
            </a:r>
            <a:r>
              <a:rPr lang="en-US" sz="2400" smtClean="0">
                <a:latin typeface="Times New Roman"/>
                <a:ea typeface="Times New Roman"/>
              </a:rPr>
              <a:t>maxima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en-US" sz="2400" smtClean="0">
                <a:latin typeface="Times New Roman"/>
                <a:ea typeface="Times New Roman"/>
              </a:rPr>
              <a:t>nap</a:t>
            </a:r>
            <a:r>
              <a:rPr lang="cs-CZ" sz="2400">
                <a:latin typeface="Times New Roman"/>
                <a:ea typeface="Times New Roman"/>
              </a:rPr>
              <a:t>ě</a:t>
            </a:r>
            <a:r>
              <a:rPr lang="en-US" sz="2400" smtClean="0">
                <a:latin typeface="Times New Roman"/>
                <a:ea typeface="Times New Roman"/>
              </a:rPr>
              <a:t>t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zp</a:t>
            </a:r>
            <a:r>
              <a:rPr lang="cs-CZ" sz="2400">
                <a:latin typeface="Times New Roman"/>
                <a:ea typeface="Times New Roman"/>
              </a:rPr>
              <a:t>ů</a:t>
            </a:r>
            <a:r>
              <a:rPr lang="en-US" sz="2400" smtClean="0">
                <a:latin typeface="Times New Roman"/>
                <a:ea typeface="Times New Roman"/>
              </a:rPr>
              <a:t>sob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>
                <a:latin typeface="Times New Roman"/>
                <a:ea typeface="Times New Roman"/>
              </a:rPr>
              <a:t> v</a:t>
            </a:r>
            <a:r>
              <a:rPr lang="cs-CZ" sz="2400" smtClean="0">
                <a:latin typeface="Times New Roman"/>
                <a:ea typeface="Times New Roman"/>
              </a:rPr>
              <a:t>ý</a:t>
            </a:r>
            <a:r>
              <a:rPr lang="en-US" sz="2400" smtClean="0">
                <a:latin typeface="Times New Roman"/>
                <a:ea typeface="Times New Roman"/>
              </a:rPr>
              <a:t>razn</a:t>
            </a:r>
            <a:r>
              <a:rPr lang="cs-CZ" sz="2400" smtClean="0">
                <a:latin typeface="Times New Roman"/>
                <a:ea typeface="Times New Roman"/>
              </a:rPr>
              <a:t>é</a:t>
            </a:r>
            <a:r>
              <a:rPr lang="en-US" sz="2400" smtClean="0">
                <a:latin typeface="Times New Roman"/>
                <a:ea typeface="Times New Roman"/>
              </a:rPr>
              <a:t> </a:t>
            </a:r>
            <a:r>
              <a:rPr lang="en-US" sz="2400">
                <a:latin typeface="Times New Roman"/>
                <a:ea typeface="Times New Roman"/>
              </a:rPr>
              <a:t>jisk</a:t>
            </a:r>
            <a:r>
              <a:rPr lang="cs-CZ" sz="2400">
                <a:latin typeface="Times New Roman"/>
                <a:ea typeface="Times New Roman"/>
              </a:rPr>
              <a:t>ř</a:t>
            </a:r>
            <a:r>
              <a:rPr lang="en-US" sz="2400" smtClean="0">
                <a:latin typeface="Times New Roman"/>
                <a:ea typeface="Times New Roman"/>
              </a:rPr>
              <a:t>en</a:t>
            </a:r>
            <a:r>
              <a:rPr lang="cs-CZ" sz="2400" smtClean="0">
                <a:latin typeface="Times New Roman"/>
                <a:ea typeface="Times New Roman"/>
              </a:rPr>
              <a:t>í</a:t>
            </a:r>
            <a:r>
              <a:rPr lang="en-US" sz="2400" smtClean="0"/>
              <a:t>.</a:t>
            </a:r>
            <a:endParaRPr lang="cs-CZ" sz="2400"/>
          </a:p>
        </p:txBody>
      </p:sp>
      <p:sp>
        <p:nvSpPr>
          <p:cNvPr id="5" name="Obdélník 4"/>
          <p:cNvSpPr/>
          <p:nvPr/>
        </p:nvSpPr>
        <p:spPr>
          <a:xfrm>
            <a:off x="625702" y="4293096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Zdroji trval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ch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poruch jsou 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kolektorov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é 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motory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zejm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dav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nich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 nelze odstranit jisk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jde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ep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induktivn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ch z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ěží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– pat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ří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sem elektrick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ru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ář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ad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kuchy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ň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stroje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(roboty).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02" y="2132856"/>
            <a:ext cx="2434130" cy="2084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704" y="1838326"/>
            <a:ext cx="3293886" cy="23790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54987" y="476672"/>
            <a:ext cx="79657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le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obvody 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tyristorov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regulac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motor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ář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ivky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bojky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pr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myslov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vysokofrekven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gener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tory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elektrick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ář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78" y="1772816"/>
            <a:ext cx="3871906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56077" y="4572163"/>
            <a:ext cx="754431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Rovněž používáme přístroje které naopak generují potřebné signály, tedy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sinusov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tvarov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gener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tory nebo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zdroje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hodinovych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sign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ů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sou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asn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procesory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pracuj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s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hodinov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kmito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tem a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G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Hz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pro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budoucnost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ipraveny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další kmitočtová pásma).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732" y="1677000"/>
            <a:ext cx="3861997" cy="2667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90218" y="548680"/>
            <a:ext cx="8086237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Mnoh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gener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tor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vytv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ář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ej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tedy potřebný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sign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kter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lze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potla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it jen na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nezbytnou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íž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it tak jejich vyza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ovani.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83949" y="4890877"/>
            <a:ext cx="3693749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en-US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zdroje ru</a:t>
            </a:r>
            <a:r>
              <a:rPr lang="cs-CZ" sz="240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en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rovněž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pat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rozptylov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é 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pole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transformator</a:t>
            </a:r>
            <a:r>
              <a:rPr lang="cs-CZ" sz="240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</a:t>
            </a:r>
            <a:r>
              <a:rPr lang="cs-CZ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motorů.</a:t>
            </a:r>
            <a:endParaRPr lang="cs-CZ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0219" y="1628800"/>
            <a:ext cx="808623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Jedná se o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ij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če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 videorekord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éry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 videokamer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obvod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y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pr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myslov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 televize,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obvod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y pro digitální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zpracov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sign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ů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osciloskop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y a především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signaliza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272" y="2924943"/>
            <a:ext cx="3310184" cy="3166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724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75876"/>
            <a:ext cx="813690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Elektronick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tak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vybavena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rozli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žá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douc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vys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lac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ij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mac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mi ant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nami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0" y="1700808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240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to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ve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ker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vody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podlouhl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konstruk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ly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i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dlouh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vodi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e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nebo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proudov</a:t>
            </a:r>
            <a:r>
              <a:rPr lang="cs-CZ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smy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vymezuj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zbyte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ě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velkou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plochu na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desk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ch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s ti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nymi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spoji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68481"/>
            <a:ext cx="2924175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2818280">
            <a:off x="2914751" y="2027572"/>
            <a:ext cx="216024" cy="25202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33088" y="3717032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US"/>
              <a:t>Z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ch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se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ru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iv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sign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ly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šíří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do prostoru, tedy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do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prost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ed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kter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é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m pracuj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jin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elektronick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 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a elektrick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2400">
                <a:latin typeface="Times New Roman" pitchFamily="18" charset="0"/>
                <a:cs typeface="Times New Roman" pitchFamily="18" charset="0"/>
              </a:rPr>
              <a:t>za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ří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zen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en-US" sz="240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464</TotalTime>
  <Words>765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63</cp:revision>
  <dcterms:created xsi:type="dcterms:W3CDTF">2013-03-27T08:46:28Z</dcterms:created>
  <dcterms:modified xsi:type="dcterms:W3CDTF">2014-10-02T10:46:07Z</dcterms:modified>
</cp:coreProperties>
</file>