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61" r:id="rId5"/>
    <p:sldId id="272" r:id="rId6"/>
    <p:sldId id="262" r:id="rId7"/>
    <p:sldId id="265" r:id="rId8"/>
    <p:sldId id="269" r:id="rId9"/>
    <p:sldId id="270" r:id="rId10"/>
    <p:sldId id="271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000" y="892479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US" sz="3200" b="1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Elektromagnetick</a:t>
            </a:r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á</a:t>
            </a:r>
            <a:r>
              <a:rPr lang="en-US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en-US" sz="3200" b="1" err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slu</a:t>
            </a:r>
            <a:r>
              <a:rPr lang="cs-CZ" sz="3200" b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č</a:t>
            </a:r>
            <a:r>
              <a:rPr lang="en-US" sz="3200" b="1" err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itelnost</a:t>
            </a:r>
            <a:endParaRPr lang="cs-CZ" sz="3200" b="1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5068" y="5269307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Číslo materiálu:  III/2-13-04_Zdroje rušivých signálů-3</a:t>
            </a:r>
            <a:endParaRPr lang="cs-CZ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 okruh:	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Elektromagnetick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 slu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itelnost</a:t>
            </a:r>
            <a:endParaRPr lang="cs-CZ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Datum tvorby:  10.11.2013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548680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457200" algn="l"/>
              </a:tabLst>
            </a:pPr>
            <a:r>
              <a:rPr lang="cs-CZ" sz="2400" b="1" smtClean="0">
                <a:solidFill>
                  <a:srgbClr val="0070C0"/>
                </a:solidFill>
                <a:latin typeface="Times New Roman"/>
                <a:ea typeface="Times New Roman"/>
              </a:rPr>
              <a:t>Zvláštní </a:t>
            </a:r>
            <a:r>
              <a:rPr lang="cs-CZ" sz="2400" b="1">
                <a:solidFill>
                  <a:srgbClr val="0070C0"/>
                </a:solidFill>
                <a:latin typeface="Times New Roman"/>
                <a:ea typeface="Times New Roman"/>
              </a:rPr>
              <a:t>zdroje rušení</a:t>
            </a:r>
          </a:p>
        </p:txBody>
      </p:sp>
      <p:sp>
        <p:nvSpPr>
          <p:cNvPr id="3" name="Obdélník 2"/>
          <p:cNvSpPr/>
          <p:nvPr/>
        </p:nvSpPr>
        <p:spPr>
          <a:xfrm>
            <a:off x="611560" y="1268760"/>
            <a:ext cx="806489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just"/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Zdroji ru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š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iv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ý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ch 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sign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á</a:t>
            </a:r>
            <a:r>
              <a:rPr lang="en-US" sz="2400">
                <a:solidFill>
                  <a:schemeClr val="bg1"/>
                </a:solidFill>
                <a:latin typeface="Times New Roman"/>
                <a:ea typeface="Times New Roman"/>
              </a:rPr>
              <a:t>l</a:t>
            </a:r>
            <a:r>
              <a:rPr lang="cs-CZ" sz="2400">
                <a:solidFill>
                  <a:schemeClr val="bg1"/>
                </a:solidFill>
                <a:latin typeface="Times New Roman"/>
                <a:ea typeface="Times New Roman"/>
              </a:rPr>
              <a:t>ů </a:t>
            </a:r>
            <a:r>
              <a:rPr lang="en-US" sz="2400" smtClean="0">
                <a:solidFill>
                  <a:schemeClr val="bg1"/>
                </a:solidFill>
                <a:latin typeface="Times New Roman"/>
                <a:ea typeface="Times New Roman"/>
              </a:rPr>
              <a:t>jsou</a:t>
            </a:r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 i některé extrémní případy:</a:t>
            </a:r>
            <a:endParaRPr lang="cs-CZ" sz="2400" noProof="1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19459" y="1856687"/>
            <a:ext cx="80638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Jedním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z nich je tzv. nukleární elektromagnetický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impulz.</a:t>
            </a:r>
            <a:endParaRPr lang="cs-CZ" sz="240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19459" y="2318352"/>
            <a:ext cx="79917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Je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doprovodným jevem jaderného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výbuchu.</a:t>
            </a:r>
            <a:endParaRPr lang="cs-CZ" sz="240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58" y="2924944"/>
            <a:ext cx="7991797" cy="239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611560" y="5413957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Účinky tohoto velmi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strmého výkonového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impulzu jsou destrukční pro všechna okolní elektrotechnická zařízení.</a:t>
            </a:r>
          </a:p>
        </p:txBody>
      </p:sp>
    </p:spTree>
    <p:extLst>
      <p:ext uri="{BB962C8B-B14F-4D97-AF65-F5344CB8AC3E}">
        <p14:creationId xmlns:p14="http://schemas.microsoft.com/office/powerpoint/2010/main" val="38249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614280" y="1379677"/>
            <a:ext cx="7942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Nukleární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impulz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je tvarově podobný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impulzu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blesku.</a:t>
            </a:r>
            <a:endParaRPr lang="cs-CZ" sz="240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89856" y="548680"/>
            <a:ext cx="79914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Dosah destrukčních účinků závisí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na typu jaderné nálože a výšce její exploze nad zemí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. Jedná se o stovky až tisíce km.</a:t>
            </a:r>
            <a:endParaRPr lang="cs-CZ" sz="240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5" y="2060848"/>
            <a:ext cx="7967009" cy="2655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621364" y="5157192"/>
            <a:ext cx="79354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Blesk je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přírodním zdrojem přepětí,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jakožto nejsilnější přírodní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elektrický výboj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.</a:t>
            </a:r>
            <a:endParaRPr lang="cs-CZ" sz="240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2755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89856" y="548680"/>
            <a:ext cx="79914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Vybíjení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atmosférické elektřiny bleskem způsobuje vznik strmého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elektromagnetického impulzu, který má na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zasažená i vzdálenější zařízení rušivé až destrukční účinky.</a:t>
            </a:r>
          </a:p>
        </p:txBody>
      </p:sp>
      <p:sp>
        <p:nvSpPr>
          <p:cNvPr id="5" name="Obdélník 4"/>
          <p:cNvSpPr/>
          <p:nvPr/>
        </p:nvSpPr>
        <p:spPr>
          <a:xfrm>
            <a:off x="3156266" y="1773484"/>
            <a:ext cx="54250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Dosah účinků blesku závisí na prostředí a výšce výboje nad zemí. Jedná se jednotky kilometrů.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64" y="1774160"/>
            <a:ext cx="2420140" cy="3973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156265" y="3097534"/>
            <a:ext cx="54250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Velikost proudu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bleskového výboje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činí až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200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000A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.</a:t>
            </a:r>
          </a:p>
        </p:txBody>
      </p:sp>
      <p:sp>
        <p:nvSpPr>
          <p:cNvPr id="3" name="Obdélník 2"/>
          <p:cNvSpPr/>
          <p:nvPr/>
        </p:nvSpPr>
        <p:spPr>
          <a:xfrm>
            <a:off x="3156266" y="4029165"/>
            <a:ext cx="54250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Kromě silného magnetického pole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 indukuje v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síťovém rozvodu </a:t>
            </a:r>
            <a:r>
              <a:rPr lang="cs-CZ" sz="2400" smtClean="0">
                <a:solidFill>
                  <a:prstClr val="black"/>
                </a:solidFill>
                <a:latin typeface="Times New Roman"/>
                <a:ea typeface="Times New Roman"/>
              </a:rPr>
              <a:t>budovy sekundární </a:t>
            </a:r>
            <a:r>
              <a:rPr lang="cs-CZ" sz="2400">
                <a:solidFill>
                  <a:prstClr val="black"/>
                </a:solidFill>
                <a:latin typeface="Times New Roman"/>
                <a:ea typeface="Times New Roman"/>
              </a:rPr>
              <a:t>napěťové rázy.</a:t>
            </a:r>
          </a:p>
        </p:txBody>
      </p:sp>
    </p:spTree>
    <p:extLst>
      <p:ext uri="{BB962C8B-B14F-4D97-AF65-F5344CB8AC3E}">
        <p14:creationId xmlns:p14="http://schemas.microsoft.com/office/powerpoint/2010/main" val="17136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25702" y="476672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Kromě </a:t>
            </a:r>
            <a:r>
              <a:rPr lang="cs-CZ" sz="2400">
                <a:latin typeface="Times New Roman"/>
                <a:ea typeface="Times New Roman"/>
              </a:rPr>
              <a:t>impulzů blesků </a:t>
            </a:r>
            <a:r>
              <a:rPr lang="cs-CZ" sz="2400" smtClean="0">
                <a:latin typeface="Times New Roman"/>
                <a:ea typeface="Times New Roman"/>
              </a:rPr>
              <a:t>pronikají k </a:t>
            </a:r>
            <a:r>
              <a:rPr lang="cs-CZ" sz="2400">
                <a:latin typeface="Times New Roman"/>
                <a:ea typeface="Times New Roman"/>
              </a:rPr>
              <a:t>zemskému povrchu </a:t>
            </a:r>
            <a:r>
              <a:rPr lang="cs-CZ" sz="2400" smtClean="0">
                <a:latin typeface="Times New Roman"/>
                <a:ea typeface="Times New Roman"/>
              </a:rPr>
              <a:t>z okolního kosmického prostoru </a:t>
            </a:r>
            <a:r>
              <a:rPr lang="cs-CZ" sz="2400">
                <a:latin typeface="Times New Roman"/>
                <a:ea typeface="Times New Roman"/>
              </a:rPr>
              <a:t>další druhy rušivých </a:t>
            </a:r>
            <a:r>
              <a:rPr lang="cs-CZ" sz="2400" smtClean="0">
                <a:latin typeface="Times New Roman"/>
                <a:ea typeface="Times New Roman"/>
              </a:rPr>
              <a:t>signálů, které </a:t>
            </a:r>
            <a:r>
              <a:rPr lang="cs-CZ" sz="2400">
                <a:latin typeface="Times New Roman"/>
                <a:ea typeface="Times New Roman"/>
              </a:rPr>
              <a:t>souhrnně označujeme jako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rušení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mimozemského původu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</a:p>
        </p:txBody>
      </p:sp>
      <p:sp>
        <p:nvSpPr>
          <p:cNvPr id="12" name="Šipka doprava 11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25702" y="4581128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latin typeface="Times New Roman"/>
                <a:ea typeface="Times New Roman"/>
              </a:rPr>
              <a:t>Jde </a:t>
            </a:r>
            <a:r>
              <a:rPr lang="cs-CZ" sz="2400">
                <a:latin typeface="Times New Roman"/>
                <a:ea typeface="Times New Roman"/>
              </a:rPr>
              <a:t>především o </a:t>
            </a:r>
            <a:r>
              <a:rPr lang="cs-CZ" sz="2400" smtClean="0">
                <a:latin typeface="Times New Roman"/>
                <a:ea typeface="Times New Roman"/>
              </a:rPr>
              <a:t>působení Slunce</a:t>
            </a:r>
            <a:r>
              <a:rPr lang="cs-CZ" sz="2400">
                <a:latin typeface="Times New Roman"/>
                <a:ea typeface="Times New Roman"/>
              </a:rPr>
              <a:t>, které vlivem erupcí ve fotosféře</a:t>
            </a:r>
            <a:r>
              <a:rPr lang="cs-CZ" sz="2400" smtClean="0">
                <a:latin typeface="Times New Roman"/>
                <a:ea typeface="Times New Roman"/>
              </a:rPr>
              <a:t>,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protuberancí</a:t>
            </a:r>
            <a:r>
              <a:rPr lang="cs-CZ" sz="2400" smtClean="0">
                <a:latin typeface="Times New Roman"/>
                <a:ea typeface="Times New Roman"/>
              </a:rPr>
              <a:t> </a:t>
            </a:r>
            <a:r>
              <a:rPr lang="cs-CZ" sz="2400">
                <a:latin typeface="Times New Roman"/>
                <a:ea typeface="Times New Roman"/>
              </a:rPr>
              <a:t>ve chromosféře a </a:t>
            </a:r>
            <a:r>
              <a:rPr lang="cs-CZ" sz="2400" smtClean="0">
                <a:latin typeface="Times New Roman"/>
                <a:ea typeface="Times New Roman"/>
              </a:rPr>
              <a:t>koronových výbojů </a:t>
            </a:r>
            <a:r>
              <a:rPr lang="cs-CZ" sz="2400">
                <a:latin typeface="Times New Roman"/>
                <a:ea typeface="Times New Roman"/>
              </a:rPr>
              <a:t>vysílá k Zemi tzv. „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sluneční vítr</a:t>
            </a:r>
            <a:r>
              <a:rPr lang="cs-CZ" sz="2400">
                <a:latin typeface="Times New Roman"/>
                <a:ea typeface="Times New Roman"/>
              </a:rPr>
              <a:t>“ nukleárních částic.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146" y="2099350"/>
            <a:ext cx="3996443" cy="2481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02" y="2099350"/>
            <a:ext cx="3658266" cy="2493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ipka dolů 1"/>
          <p:cNvSpPr/>
          <p:nvPr/>
        </p:nvSpPr>
        <p:spPr>
          <a:xfrm rot="11398744">
            <a:off x="2516367" y="3771763"/>
            <a:ext cx="216024" cy="13160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lů 3"/>
          <p:cNvSpPr/>
          <p:nvPr/>
        </p:nvSpPr>
        <p:spPr>
          <a:xfrm rot="13248736">
            <a:off x="4811909" y="3113303"/>
            <a:ext cx="216024" cy="25772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915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75876"/>
            <a:ext cx="813690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Ty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při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srážkách </a:t>
            </a:r>
            <a:r>
              <a:rPr lang="pl-PL" sz="2400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pl-PL" sz="2400">
                <a:latin typeface="Times New Roman" pitchFamily="18" charset="0"/>
                <a:cs typeface="Times New Roman" pitchFamily="18" charset="0"/>
              </a:rPr>
              <a:t>ionty a molekulami zemské </a:t>
            </a:r>
            <a:r>
              <a:rPr lang="pl-PL" sz="2400" smtClean="0">
                <a:latin typeface="Times New Roman" pitchFamily="18" charset="0"/>
                <a:cs typeface="Times New Roman" pitchFamily="18" charset="0"/>
              </a:rPr>
              <a:t>atmosféry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tvoří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geomagnetické bouře,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které způsobují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silná elektromagnetická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rušení v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širokém pásmu kmitočtů.</a:t>
            </a:r>
          </a:p>
        </p:txBody>
      </p:sp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50272" y="4725144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>
                <a:latin typeface="Times New Roman" pitchFamily="18" charset="0"/>
                <a:cs typeface="Times New Roman" pitchFamily="18" charset="0"/>
              </a:rPr>
              <a:t>Nejv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ce se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projevuje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pobl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íž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magnetick</a:t>
            </a:r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ých</a:t>
            </a:r>
            <a:r>
              <a:rPr lang="en-US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p</a:t>
            </a:r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ólů </a:t>
            </a:r>
            <a:r>
              <a:rPr lang="en-US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Zem</a:t>
            </a:r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ě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Dochází ke známým úkazům nazývaným polární záře.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62055"/>
            <a:ext cx="7200799" cy="2744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436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2708920"/>
            <a:ext cx="8136904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Proti 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uvedeným zdrojům rušení prakticky neexistují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ochrann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prost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edky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38825" y="4077072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Rovněž dopadající kosmické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záření tvoří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rušivé „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pozadí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“ zejména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v oblasti velmi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vysokých kmitočtů.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76672"/>
            <a:ext cx="81369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>
                <a:latin typeface="Times New Roman" pitchFamily="18" charset="0"/>
                <a:cs typeface="Times New Roman" pitchFamily="18" charset="0"/>
              </a:rPr>
              <a:t>Desky s plo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mi spoji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obsahují obvody a vodiče, které představují snímací antény. Vznikají tedy krátké impulzy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s dobou sepnut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jen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ě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kolik des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tek pikosekund (10–11 s).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Proudov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impulzy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těchto extrémních zdrojů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pak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vyza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ř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uj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sign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ly se spektrem a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v oblasti gigahertz. 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06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620688"/>
            <a:ext cx="813690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sign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šíří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po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nap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jec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í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propojovac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vodi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sb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ě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rnicemi,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kter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jsou na zdroje ru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í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nav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zany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ří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mo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galvanicky</a:t>
            </a:r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nebo </a:t>
            </a:r>
            <a:r>
              <a:rPr lang="en-US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kapacitn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ě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induktivn</a:t>
            </a:r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ě</a:t>
            </a:r>
            <a:r>
              <a:rPr lang="en-US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Vz</a:t>
            </a: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jemn</a:t>
            </a: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á 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vazba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dlouh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, vedle sebe polo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vodi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čů způsobí přenos rušivých signálů.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Ru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iv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é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sign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ly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po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takov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vodi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čí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 snadno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pronikaj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pr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ě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 na mista, kde je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nechceme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12976"/>
            <a:ext cx="8064896" cy="197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Šipka dolů 1"/>
          <p:cNvSpPr/>
          <p:nvPr/>
        </p:nvSpPr>
        <p:spPr>
          <a:xfrm>
            <a:off x="1259632" y="1778436"/>
            <a:ext cx="216024" cy="17981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ů 6"/>
          <p:cNvSpPr/>
          <p:nvPr/>
        </p:nvSpPr>
        <p:spPr>
          <a:xfrm>
            <a:off x="3347864" y="1731335"/>
            <a:ext cx="216024" cy="17981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ů 7"/>
          <p:cNvSpPr/>
          <p:nvPr/>
        </p:nvSpPr>
        <p:spPr>
          <a:xfrm>
            <a:off x="5292080" y="1731335"/>
            <a:ext cx="216024" cy="17981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ů 8"/>
          <p:cNvSpPr/>
          <p:nvPr/>
        </p:nvSpPr>
        <p:spPr>
          <a:xfrm>
            <a:off x="7740352" y="1731335"/>
            <a:ext cx="216024" cy="17981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076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165405" y="4410978"/>
            <a:ext cx="6511050" cy="156966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Electromagnetic</a:t>
            </a: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ká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susceptibilit</a:t>
            </a: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EMS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 je odolnost 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 tolerance v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ůč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itomn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elektromagnetick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energii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kter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š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ě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neovlivn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nep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zniv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ě a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nedegraduje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vlastnosti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zen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45995" y="548680"/>
            <a:ext cx="81304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Opakování</a:t>
            </a:r>
            <a:r>
              <a:rPr lang="cs-CZ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cs-CZ">
              <a:solidFill>
                <a:schemeClr val="accent6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58321" y="1128140"/>
            <a:ext cx="6480719" cy="156966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Electromagnetic</a:t>
            </a: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ká</a:t>
            </a:r>
            <a:r>
              <a:rPr lang="en-US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interference</a:t>
            </a:r>
            <a:r>
              <a:rPr lang="cs-CZ" sz="24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EMI) je 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tedy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elektromagnetick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energie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elektrick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 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č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elektronick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zen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kter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ů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sob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degradaci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vlastnost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jin</a:t>
            </a:r>
            <a:r>
              <a:rPr lang="cs-CZ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é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 </a:t>
            </a:r>
            <a:r>
              <a:rPr lang="en-US" sz="24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zen</a:t>
            </a:r>
            <a:r>
              <a:rPr lang="cs-CZ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í</a:t>
            </a:r>
            <a:r>
              <a:rPr lang="en-US" sz="2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Šipka doprava 9"/>
          <p:cNvSpPr/>
          <p:nvPr/>
        </p:nvSpPr>
        <p:spPr>
          <a:xfrm>
            <a:off x="1087454" y="1732950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1043608" y="5015788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646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sz="240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vlastností elektronických zařízení.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 základě studia stanoví vlastnosti a funkce jednoduchých přístrojů a komponent pro systémy EZS.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>
                <a:latin typeface="Times New Roman" pitchFamily="18" charset="0"/>
                <a:cs typeface="Times New Roman" pitchFamily="18" charset="0"/>
              </a:rPr>
            </a:b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článek „Elektromagnetická slučitelnost„ </a:t>
            </a:r>
            <a:r>
              <a:rPr lang="en-US">
                <a:latin typeface="Times New Roman" pitchFamily="18" charset="0"/>
                <a:cs typeface="Times New Roman" pitchFamily="18" charset="0"/>
              </a:rPr>
              <a:t>Ing. Ladislav Havlik, CSc.</a:t>
            </a:r>
            <a:endParaRPr lang="cs-CZ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/>
              <a:t>	 </a:t>
            </a:r>
            <a:r>
              <a:rPr lang="cs-CZ" b="1" smtClean="0"/>
              <a:t>       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přednášky „ELEKTROMAGNETICKÁ KOMPATIBILITA“            	           Prof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Ing. Jiří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Svačina, CSc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861</TotalTime>
  <Words>638</Words>
  <Application>Microsoft Office PowerPoint</Application>
  <PresentationFormat>Předvádění na obrazovce (4:3)</PresentationFormat>
  <Paragraphs>40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95</cp:revision>
  <dcterms:created xsi:type="dcterms:W3CDTF">2013-03-27T08:46:28Z</dcterms:created>
  <dcterms:modified xsi:type="dcterms:W3CDTF">2014-10-02T10:46:42Z</dcterms:modified>
</cp:coreProperties>
</file>