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5" r:id="rId7"/>
    <p:sldId id="269" r:id="rId8"/>
    <p:sldId id="270" r:id="rId9"/>
    <p:sldId id="271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Elektromagnetick</a:t>
            </a:r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á</a:t>
            </a:r>
            <a:r>
              <a:rPr lang="en-US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slu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itelnost</a:t>
            </a:r>
            <a:endParaRPr lang="cs-CZ" sz="3200" b="1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materiálu:  III/2-13-05_Přijímače rušivých signálů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okruh: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slu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itelnost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Datum tvorby:  10.11.2013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457200" algn="l"/>
              </a:tabLst>
            </a:pP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Přijímače </a:t>
            </a: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ru</a:t>
            </a:r>
            <a:r>
              <a:rPr lang="cs-CZ" sz="2400" b="1">
                <a:solidFill>
                  <a:srgbClr val="0070C0"/>
                </a:solidFill>
                <a:latin typeface="Times New Roman"/>
                <a:ea typeface="Times New Roman"/>
              </a:rPr>
              <a:t>š</a:t>
            </a: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iv</a:t>
            </a: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ý</a:t>
            </a: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ch sign</a:t>
            </a: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á</a:t>
            </a: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l</a:t>
            </a: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ů</a:t>
            </a:r>
            <a:endParaRPr lang="cs-CZ" sz="2400" b="1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268760"/>
            <a:ext cx="8064896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K 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p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ř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ij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ma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čů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m ru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š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iv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ch sign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l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ů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 pat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ří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p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ř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edev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ší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m 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r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ů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zn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é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rozhlasov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,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komunika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č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n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,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m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ěřící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a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televizn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p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ř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ij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ma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č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e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.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1560" y="4365104"/>
            <a:ext cx="80638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Jejich ant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ny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i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s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íť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ove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nap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jec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í šňů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ry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zachycuj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a p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ř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iv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d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ě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j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krom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ě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sign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l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ů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žá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dan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ch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a o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č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ek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van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ch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i sign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ly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ru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iv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, kter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mohou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žá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dan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sign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ly v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razn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ě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 ru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š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it nebo jejich p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ří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jem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zcela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znemo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ž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nit. 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857" y="2204864"/>
            <a:ext cx="2880320" cy="196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2703244" cy="196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29" y="2204864"/>
            <a:ext cx="1539114" cy="1963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09015" y="5013176"/>
            <a:ext cx="7942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/>
                <a:ea typeface="Times New Roman"/>
              </a:rPr>
              <a:t>Mnohem </a:t>
            </a:r>
            <a:r>
              <a:rPr lang="en-US" sz="2400">
                <a:latin typeface="Times New Roman"/>
                <a:ea typeface="Times New Roman"/>
              </a:rPr>
              <a:t>v</a:t>
            </a:r>
            <a:r>
              <a:rPr lang="cs-CZ" sz="2400">
                <a:latin typeface="Times New Roman"/>
                <a:ea typeface="Times New Roman"/>
              </a:rPr>
              <a:t>ě</a:t>
            </a:r>
            <a:r>
              <a:rPr lang="en-US" sz="2400">
                <a:latin typeface="Times New Roman"/>
                <a:ea typeface="Times New Roman"/>
              </a:rPr>
              <a:t>t</a:t>
            </a:r>
            <a:r>
              <a:rPr lang="cs-CZ" sz="2400" smtClean="0">
                <a:latin typeface="Times New Roman"/>
                <a:ea typeface="Times New Roman"/>
              </a:rPr>
              <a:t>ší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citlivost na ru</a:t>
            </a:r>
            <a:r>
              <a:rPr lang="cs-CZ" sz="2400">
                <a:latin typeface="Times New Roman"/>
                <a:ea typeface="Times New Roman"/>
              </a:rPr>
              <a:t>š</a:t>
            </a:r>
            <a:r>
              <a:rPr lang="en-US" sz="2400" smtClean="0">
                <a:latin typeface="Times New Roman"/>
                <a:ea typeface="Times New Roman"/>
              </a:rPr>
              <a:t>iv</a:t>
            </a:r>
            <a:r>
              <a:rPr lang="cs-CZ" sz="2400" smtClean="0">
                <a:latin typeface="Times New Roman"/>
                <a:ea typeface="Times New Roman"/>
              </a:rPr>
              <a:t>é</a:t>
            </a:r>
            <a:r>
              <a:rPr lang="en-US" sz="2400" smtClean="0">
                <a:latin typeface="Times New Roman"/>
                <a:ea typeface="Times New Roman"/>
              </a:rPr>
              <a:t> sign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ly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maj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za</a:t>
            </a:r>
            <a:r>
              <a:rPr lang="cs-CZ" sz="2400" smtClean="0">
                <a:latin typeface="Times New Roman"/>
                <a:ea typeface="Times New Roman"/>
              </a:rPr>
              <a:t>ří</a:t>
            </a:r>
            <a:r>
              <a:rPr lang="en-US" sz="2400" smtClean="0">
                <a:latin typeface="Times New Roman"/>
                <a:ea typeface="Times New Roman"/>
              </a:rPr>
              <a:t>zen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 pracuj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c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s </a:t>
            </a:r>
            <a:r>
              <a:rPr lang="en-US" sz="2400" smtClean="0">
                <a:latin typeface="Times New Roman"/>
                <a:ea typeface="Times New Roman"/>
              </a:rPr>
              <a:t>analogov</a:t>
            </a:r>
            <a:r>
              <a:rPr lang="cs-CZ" sz="2400" smtClean="0">
                <a:latin typeface="Times New Roman"/>
                <a:ea typeface="Times New Roman"/>
              </a:rPr>
              <a:t>ý</a:t>
            </a:r>
            <a:r>
              <a:rPr lang="en-US" sz="2400" smtClean="0">
                <a:latin typeface="Times New Roman"/>
                <a:ea typeface="Times New Roman"/>
              </a:rPr>
              <a:t>mi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sign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ly</a:t>
            </a:r>
            <a:r>
              <a:rPr lang="en-US" sz="2400">
                <a:latin typeface="Times New Roman"/>
                <a:ea typeface="Times New Roman"/>
              </a:rPr>
              <a:t>, ne</a:t>
            </a:r>
            <a:r>
              <a:rPr lang="cs-CZ" sz="2400">
                <a:latin typeface="Times New Roman"/>
                <a:ea typeface="Times New Roman"/>
              </a:rPr>
              <a:t>ž</a:t>
            </a:r>
            <a:r>
              <a:rPr lang="en-US" sz="2400">
                <a:latin typeface="Times New Roman"/>
                <a:ea typeface="Times New Roman"/>
              </a:rPr>
              <a:t> za</a:t>
            </a:r>
            <a:r>
              <a:rPr lang="cs-CZ" sz="2400" smtClean="0">
                <a:latin typeface="Times New Roman"/>
                <a:ea typeface="Times New Roman"/>
              </a:rPr>
              <a:t>ří</a:t>
            </a:r>
            <a:r>
              <a:rPr lang="en-US" sz="2400" smtClean="0">
                <a:latin typeface="Times New Roman"/>
                <a:ea typeface="Times New Roman"/>
              </a:rPr>
              <a:t>zen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 digit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ln</a:t>
            </a:r>
            <a:r>
              <a:rPr lang="cs-CZ" sz="2400" smtClean="0">
                <a:latin typeface="Times New Roman"/>
                <a:ea typeface="Times New Roman"/>
              </a:rPr>
              <a:t>í </a:t>
            </a:r>
            <a:r>
              <a:rPr lang="en-US" sz="2400" smtClean="0">
                <a:latin typeface="Times New Roman"/>
                <a:ea typeface="Times New Roman"/>
              </a:rPr>
              <a:t>techniky</a:t>
            </a:r>
            <a:r>
              <a:rPr lang="en-US" sz="2400">
                <a:latin typeface="Times New Roman"/>
                <a:ea typeface="Times New Roman"/>
              </a:rPr>
              <a:t>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015" y="491188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P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ř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ij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í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ma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č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i poruch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,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šíř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en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ch elektromagnetick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mi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vlnami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prostorem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nebo i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nap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jecimi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p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ří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vody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, jsou nejr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ů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zn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ě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j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ší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elektroakustick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á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za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ří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zen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, zejm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na citliv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mikrofonn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í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zesilova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č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e.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15" y="2086589"/>
            <a:ext cx="1891677" cy="2623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86589"/>
            <a:ext cx="2106720" cy="2623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86589"/>
            <a:ext cx="3676114" cy="2623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lů 4"/>
          <p:cNvSpPr/>
          <p:nvPr/>
        </p:nvSpPr>
        <p:spPr>
          <a:xfrm rot="2729828">
            <a:off x="6385150" y="1415121"/>
            <a:ext cx="216024" cy="19442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5702" y="404664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J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edná se především o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nejr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ů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zn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ě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j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ší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m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ěří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c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p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ří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stroje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a po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čí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ta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č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e,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p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ř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ipojen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na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datov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sb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ě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rnice.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91284" y="3645024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Ve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skutečnosti se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rovněž nikdy nejedná o působení jediného zdroje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rušení a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jediného přijímače, ale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zpravidla se vyskytují vzájemné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vztahy více systémů vzájemně se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všestranně ovlivňujících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620436" y="1988840"/>
            <a:ext cx="7987622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Každý systém či zařízení, nebo jeho určitá část, může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být současně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jak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vysílačem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 (zdrojem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), tak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i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přijímačem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elektromagnetického 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rušení.</a:t>
            </a:r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61431" y="507576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latin typeface="Times New Roman"/>
                <a:ea typeface="Times New Roman"/>
              </a:rPr>
              <a:t>Ru</a:t>
            </a:r>
            <a:r>
              <a:rPr lang="cs-CZ" sz="2400">
                <a:latin typeface="Times New Roman"/>
                <a:ea typeface="Times New Roman"/>
              </a:rPr>
              <a:t>š</a:t>
            </a:r>
            <a:r>
              <a:rPr lang="en-US" sz="2400" smtClean="0">
                <a:latin typeface="Times New Roman"/>
                <a:ea typeface="Times New Roman"/>
              </a:rPr>
              <a:t>iv</a:t>
            </a:r>
            <a:r>
              <a:rPr lang="cs-CZ" sz="2400" smtClean="0">
                <a:latin typeface="Times New Roman"/>
                <a:ea typeface="Times New Roman"/>
              </a:rPr>
              <a:t>é </a:t>
            </a:r>
            <a:r>
              <a:rPr lang="en-US" sz="2400" smtClean="0">
                <a:latin typeface="Times New Roman"/>
                <a:ea typeface="Times New Roman"/>
              </a:rPr>
              <a:t>sign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ly </a:t>
            </a:r>
            <a:r>
              <a:rPr lang="cs-CZ" sz="2400" smtClean="0">
                <a:latin typeface="Times New Roman"/>
                <a:ea typeface="Times New Roman"/>
              </a:rPr>
              <a:t>se mohou projevit i nečekaným způsobem. V </a:t>
            </a:r>
            <a:r>
              <a:rPr lang="cs-CZ" sz="2400">
                <a:latin typeface="Times New Roman"/>
                <a:ea typeface="Times New Roman"/>
              </a:rPr>
              <a:t>současné době není výjimkou kovová náhrada v lidském těle (klouby, obratle aj.)</a:t>
            </a:r>
            <a:r>
              <a:rPr lang="en-US" sz="2400">
                <a:latin typeface="Times New Roman"/>
                <a:ea typeface="Times New Roman"/>
              </a:rPr>
              <a:t> Takovi </a:t>
            </a:r>
            <a:r>
              <a:rPr lang="en-US" sz="2400" smtClean="0">
                <a:latin typeface="Times New Roman"/>
                <a:ea typeface="Times New Roman"/>
              </a:rPr>
              <a:t>lid</a:t>
            </a:r>
            <a:r>
              <a:rPr lang="cs-CZ" sz="2400" smtClean="0">
                <a:latin typeface="Times New Roman"/>
                <a:ea typeface="Times New Roman"/>
              </a:rPr>
              <a:t>é</a:t>
            </a:r>
            <a:r>
              <a:rPr lang="en-US" sz="2400" smtClean="0">
                <a:latin typeface="Times New Roman"/>
                <a:ea typeface="Times New Roman"/>
              </a:rPr>
              <a:t> trp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v </a:t>
            </a:r>
            <a:r>
              <a:rPr lang="en-US" sz="2400" smtClean="0">
                <a:latin typeface="Times New Roman"/>
                <a:ea typeface="Times New Roman"/>
              </a:rPr>
              <a:t>bl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zkosti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vys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la</a:t>
            </a:r>
            <a:r>
              <a:rPr lang="cs-CZ" sz="2400">
                <a:latin typeface="Times New Roman"/>
                <a:ea typeface="Times New Roman"/>
              </a:rPr>
              <a:t>čů</a:t>
            </a:r>
            <a:r>
              <a:rPr lang="en-US" sz="240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siln</a:t>
            </a:r>
            <a:r>
              <a:rPr lang="cs-CZ" sz="2400" smtClean="0">
                <a:latin typeface="Times New Roman"/>
                <a:ea typeface="Times New Roman"/>
              </a:rPr>
              <a:t>ý</a:t>
            </a:r>
            <a:r>
              <a:rPr lang="en-US" sz="2400" smtClean="0">
                <a:latin typeface="Times New Roman"/>
                <a:ea typeface="Times New Roman"/>
              </a:rPr>
              <a:t>mi </a:t>
            </a:r>
            <a:r>
              <a:rPr lang="en-US" sz="2400">
                <a:latin typeface="Times New Roman"/>
                <a:ea typeface="Times New Roman"/>
              </a:rPr>
              <a:t>bolestmi v </a:t>
            </a:r>
            <a:r>
              <a:rPr lang="cs-CZ" sz="2400" smtClean="0">
                <a:latin typeface="Times New Roman"/>
                <a:ea typeface="Times New Roman"/>
              </a:rPr>
              <a:t>místech</a:t>
            </a:r>
            <a:r>
              <a:rPr lang="en-US" sz="2400" smtClean="0">
                <a:latin typeface="Times New Roman"/>
                <a:ea typeface="Times New Roman"/>
              </a:rPr>
              <a:t>, kter</a:t>
            </a:r>
            <a:r>
              <a:rPr lang="cs-CZ" sz="2400" smtClean="0">
                <a:latin typeface="Times New Roman"/>
                <a:ea typeface="Times New Roman"/>
              </a:rPr>
              <a:t>é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se </a:t>
            </a:r>
            <a:r>
              <a:rPr lang="en-US" sz="2400" smtClean="0">
                <a:latin typeface="Times New Roman"/>
                <a:ea typeface="Times New Roman"/>
              </a:rPr>
              <a:t>staly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necht</a:t>
            </a:r>
            <a:r>
              <a:rPr lang="cs-CZ" sz="2400">
                <a:latin typeface="Times New Roman"/>
                <a:ea typeface="Times New Roman"/>
              </a:rPr>
              <a:t>ě</a:t>
            </a:r>
            <a:r>
              <a:rPr lang="en-US" sz="2400" smtClean="0">
                <a:latin typeface="Times New Roman"/>
                <a:ea typeface="Times New Roman"/>
              </a:rPr>
              <a:t>n</a:t>
            </a:r>
            <a:r>
              <a:rPr lang="cs-CZ" sz="2400" smtClean="0">
                <a:latin typeface="Times New Roman"/>
                <a:ea typeface="Times New Roman"/>
              </a:rPr>
              <a:t>ý</a:t>
            </a:r>
            <a:r>
              <a:rPr lang="en-US" sz="2400" smtClean="0">
                <a:latin typeface="Times New Roman"/>
                <a:ea typeface="Times New Roman"/>
              </a:rPr>
              <a:t>mi </a:t>
            </a:r>
            <a:r>
              <a:rPr lang="en-US" sz="2400">
                <a:latin typeface="Times New Roman"/>
                <a:ea typeface="Times New Roman"/>
              </a:rPr>
              <a:t>p</a:t>
            </a:r>
            <a:r>
              <a:rPr lang="cs-CZ" sz="2400">
                <a:latin typeface="Times New Roman"/>
                <a:ea typeface="Times New Roman"/>
              </a:rPr>
              <a:t>ř</a:t>
            </a:r>
            <a:r>
              <a:rPr lang="en-US" sz="2400" smtClean="0">
                <a:latin typeface="Times New Roman"/>
                <a:ea typeface="Times New Roman"/>
              </a:rPr>
              <a:t>ij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ma</a:t>
            </a:r>
            <a:r>
              <a:rPr lang="cs-CZ" sz="2400">
                <a:latin typeface="Times New Roman"/>
                <a:ea typeface="Times New Roman"/>
              </a:rPr>
              <a:t>č</a:t>
            </a:r>
            <a:r>
              <a:rPr lang="en-US" sz="2400">
                <a:latin typeface="Times New Roman"/>
                <a:ea typeface="Times New Roman"/>
              </a:rPr>
              <a:t>i</a:t>
            </a:r>
            <a:r>
              <a:rPr lang="en-US" sz="2400" smtClean="0">
                <a:latin typeface="Times New Roman"/>
                <a:ea typeface="Times New Roman"/>
              </a:rPr>
              <a:t>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300192" y="2276872"/>
            <a:ext cx="23724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Vzájemné působení různých systémů je tedy velmi složité a komplexní.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2" y="2204864"/>
            <a:ext cx="5582482" cy="3444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3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75876"/>
            <a:ext cx="8136904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lektromagnetick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 kompatibilita má tedy zásadní význam a je jisté, že technologie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musí </a:t>
            </a:r>
            <a:r>
              <a:rPr lang="pl-PL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zaměřovat  </a:t>
            </a:r>
            <a:r>
              <a:rPr lang="pl-PL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svou pozornost na </a:t>
            </a:r>
            <a:r>
              <a:rPr lang="pl-PL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řešení a odstraňování nežádoucích jevů v této oblasti.</a:t>
            </a:r>
            <a:endParaRPr lang="cs-CZ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63024" y="1916832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Závisí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to samozřejmě na konkrétním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systému a okolnostech jeho činnosti.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39551" y="2660044"/>
            <a:ext cx="81230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Především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si musíme uvědomit,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zda rušivé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účinky ovlivňujícího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systému (zdroje rušení)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jsou: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619672" y="4725144"/>
            <a:ext cx="7073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nebo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zda jsou jeho parazitními (rušivými) produkty (např. jiskření na kontaktech,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vyšší harmonické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složky apod.).</a:t>
            </a:r>
          </a:p>
        </p:txBody>
      </p:sp>
      <p:sp>
        <p:nvSpPr>
          <p:cNvPr id="9" name="Obdélník 8"/>
          <p:cNvSpPr/>
          <p:nvPr/>
        </p:nvSpPr>
        <p:spPr>
          <a:xfrm>
            <a:off x="1619672" y="3589565"/>
            <a:ext cx="70428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jeho funkčními parametry (např. signál rozhlasového či TV vysílače)</a:t>
            </a:r>
          </a:p>
        </p:txBody>
      </p:sp>
      <p:sp>
        <p:nvSpPr>
          <p:cNvPr id="10" name="Šipka doprava 9"/>
          <p:cNvSpPr/>
          <p:nvPr/>
        </p:nvSpPr>
        <p:spPr>
          <a:xfrm>
            <a:off x="683568" y="378904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704764" y="5250267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90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620688"/>
            <a:ext cx="81369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Celá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problematika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elektromagnetické kompatibility se tedy člení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do dvou základních skupin.</a:t>
            </a: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8136904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49721" y="1772816"/>
            <a:ext cx="40479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Elektromagnetická interference</a:t>
            </a:r>
          </a:p>
        </p:txBody>
      </p:sp>
      <p:sp>
        <p:nvSpPr>
          <p:cNvPr id="3" name="Šipka dolů 2"/>
          <p:cNvSpPr/>
          <p:nvPr/>
        </p:nvSpPr>
        <p:spPr>
          <a:xfrm>
            <a:off x="6948264" y="2266943"/>
            <a:ext cx="216024" cy="1800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496281" y="1772816"/>
            <a:ext cx="42017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Elektromagnetická susceptibilita</a:t>
            </a:r>
          </a:p>
        </p:txBody>
      </p:sp>
      <p:sp>
        <p:nvSpPr>
          <p:cNvPr id="12" name="Šipka dolů 11"/>
          <p:cNvSpPr/>
          <p:nvPr/>
        </p:nvSpPr>
        <p:spPr>
          <a:xfrm>
            <a:off x="1979712" y="2266943"/>
            <a:ext cx="216024" cy="1800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076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76967" y="2332385"/>
            <a:ext cx="809948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Kromě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měření rušení se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provádí testování elektromagnetické odolnosti objektů. Jde tedy v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podstatě o praktické ověření stupně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odolnosti navrženého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zařízení. </a:t>
            </a:r>
          </a:p>
        </p:txBody>
      </p:sp>
      <p:sp>
        <p:nvSpPr>
          <p:cNvPr id="8" name="Obdélník 7"/>
          <p:cNvSpPr/>
          <p:nvPr/>
        </p:nvSpPr>
        <p:spPr>
          <a:xfrm>
            <a:off x="576968" y="404664"/>
            <a:ext cx="8099488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Obě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tyto základní oblasti 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elektromagnetické kompatibility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 sobě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zahrnují celou řadu společných kroků a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nezbytných postupů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Velmi důležitou oblastí je měření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především měření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rušivých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signálů a jejich identifikace.</a:t>
            </a:r>
            <a:endParaRPr lang="cs-CZ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6968" y="4509120"/>
            <a:ext cx="8099486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Testování se provádí nejen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 hotových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zařízeních, ale zejména již v průběhu jejich vývoje.</a:t>
            </a:r>
          </a:p>
        </p:txBody>
      </p:sp>
    </p:spTree>
    <p:extLst>
      <p:ext uri="{BB962C8B-B14F-4D97-AF65-F5344CB8AC3E}">
        <p14:creationId xmlns:p14="http://schemas.microsoft.com/office/powerpoint/2010/main" val="108646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článek „Elektromagnetická slučitelnost„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Ing. Ladislav Havlik, CSc.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/>
              <a:t>	        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přednášky „ELEKTROMAGNETICKÁ KOMPATIBILITA“            	           Prof. Ing. Jiří Svačina, CSc.</a:t>
            </a:r>
          </a:p>
          <a:p>
            <a:pPr algn="just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863</TotalTime>
  <Words>673</Words>
  <Application>Microsoft Office PowerPoint</Application>
  <PresentationFormat>Předvádění na obrazovce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92</cp:revision>
  <dcterms:created xsi:type="dcterms:W3CDTF">2013-03-27T08:46:28Z</dcterms:created>
  <dcterms:modified xsi:type="dcterms:W3CDTF">2014-10-02T10:46:59Z</dcterms:modified>
</cp:coreProperties>
</file>