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9" r:id="rId3"/>
    <p:sldId id="260" r:id="rId4"/>
    <p:sldId id="261" r:id="rId5"/>
    <p:sldId id="262" r:id="rId6"/>
    <p:sldId id="265" r:id="rId7"/>
    <p:sldId id="269" r:id="rId8"/>
    <p:sldId id="270" r:id="rId9"/>
    <p:sldId id="271" r:id="rId10"/>
    <p:sldId id="268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17" d="100"/>
          <a:sy n="117" d="100"/>
        </p:scale>
        <p:origin x="-1470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slide" Target="slide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slide" Target="slide5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slide" Target="slide6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slide" Target="slide7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slide" Target="slide8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slide" Target="slide9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slide" Target="slide10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800000" y="892479"/>
            <a:ext cx="5867400" cy="1345791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429916" y="3462916"/>
            <a:ext cx="4607568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 </a:t>
            </a:r>
            <a:r>
              <a:rPr lang="en-US" sz="3200" b="1" err="1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Elektromagnetick</a:t>
            </a:r>
            <a:r>
              <a:rPr lang="cs-CZ" sz="3200" b="1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á</a:t>
            </a:r>
            <a:r>
              <a:rPr lang="en-US" sz="3200" b="1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 </a:t>
            </a:r>
            <a:r>
              <a:rPr lang="en-US" sz="3200" b="1" err="1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slu</a:t>
            </a:r>
            <a:r>
              <a:rPr lang="cs-CZ" sz="3200" b="1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č</a:t>
            </a:r>
            <a:r>
              <a:rPr lang="en-US" sz="3200" b="1" err="1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itelnost</a:t>
            </a:r>
            <a:endParaRPr lang="cs-CZ" sz="3200" b="1">
              <a:solidFill>
                <a:schemeClr val="accent1">
                  <a:lumMod val="75000"/>
                </a:schemeClr>
              </a:solidFill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294954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655068" y="5269307"/>
            <a:ext cx="5867400" cy="1345791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Obdélník 7"/>
          <p:cNvSpPr/>
          <p:nvPr/>
        </p:nvSpPr>
        <p:spPr>
          <a:xfrm>
            <a:off x="262817" y="260648"/>
            <a:ext cx="8640960" cy="468052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extovéPole 8"/>
          <p:cNvSpPr txBox="1"/>
          <p:nvPr/>
        </p:nvSpPr>
        <p:spPr>
          <a:xfrm>
            <a:off x="412304" y="548094"/>
            <a:ext cx="8352928" cy="353173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mtClean="0">
                <a:latin typeface="Times New Roman" pitchFamily="18" charset="0"/>
                <a:cs typeface="Times New Roman" pitchFamily="18" charset="0"/>
              </a:rPr>
              <a:t>Název projektu:  Nové ICT rozvíjí matematické a odborné kompetence</a:t>
            </a:r>
          </a:p>
          <a:p>
            <a:pPr>
              <a:lnSpc>
                <a:spcPct val="150000"/>
              </a:lnSpc>
            </a:pPr>
            <a:r>
              <a:rPr lang="cs-CZ" smtClean="0">
                <a:latin typeface="Times New Roman" pitchFamily="18" charset="0"/>
                <a:cs typeface="Times New Roman" pitchFamily="18" charset="0"/>
              </a:rPr>
              <a:t>Číslo projektu:  CZ.1.07/1.5.00/34.0228</a:t>
            </a:r>
          </a:p>
          <a:p>
            <a:pPr>
              <a:lnSpc>
                <a:spcPct val="150000"/>
              </a:lnSpc>
            </a:pPr>
            <a:endParaRPr lang="cs-CZ" sz="50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smtClean="0">
                <a:latin typeface="Times New Roman" pitchFamily="18" charset="0"/>
                <a:cs typeface="Times New Roman" pitchFamily="18" charset="0"/>
              </a:rPr>
              <a:t>Název školy:  Střední odborná škola Litovel, Komenského 677</a:t>
            </a:r>
          </a:p>
          <a:p>
            <a:pPr>
              <a:lnSpc>
                <a:spcPct val="150000"/>
              </a:lnSpc>
            </a:pPr>
            <a:r>
              <a:rPr lang="cs-CZ" smtClean="0">
                <a:latin typeface="Times New Roman" pitchFamily="18" charset="0"/>
                <a:cs typeface="Times New Roman" pitchFamily="18" charset="0"/>
              </a:rPr>
              <a:t>Číslo materiálu:  III/2-13-06_Odrušení signálů-1</a:t>
            </a:r>
          </a:p>
          <a:p>
            <a:pPr>
              <a:lnSpc>
                <a:spcPct val="150000"/>
              </a:lnSpc>
            </a:pPr>
            <a:r>
              <a:rPr lang="cs-CZ" smtClean="0">
                <a:latin typeface="Times New Roman" pitchFamily="18" charset="0"/>
                <a:cs typeface="Times New Roman" pitchFamily="18" charset="0"/>
              </a:rPr>
              <a:t>Autor:  Ing. </a:t>
            </a:r>
            <a:r>
              <a:rPr lang="cs-CZ" err="1" smtClean="0">
                <a:latin typeface="Times New Roman" pitchFamily="18" charset="0"/>
                <a:cs typeface="Times New Roman" pitchFamily="18" charset="0"/>
              </a:rPr>
              <a:t>Janyška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>
                <a:latin typeface="Times New Roman" pitchFamily="18" charset="0"/>
                <a:cs typeface="Times New Roman" pitchFamily="18" charset="0"/>
              </a:rPr>
              <a:t>L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ubomír</a:t>
            </a:r>
          </a:p>
          <a:p>
            <a:pPr>
              <a:lnSpc>
                <a:spcPct val="150000"/>
              </a:lnSpc>
            </a:pPr>
            <a:r>
              <a:rPr lang="cs-CZ" err="1" smtClean="0">
                <a:latin typeface="Times New Roman" pitchFamily="18" charset="0"/>
                <a:cs typeface="Times New Roman" pitchFamily="18" charset="0"/>
              </a:rPr>
              <a:t>Tématický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 okruh:	</a:t>
            </a:r>
            <a:r>
              <a:rPr lang="en-US" smtClean="0">
                <a:latin typeface="Times New Roman" pitchFamily="18" charset="0"/>
                <a:cs typeface="Times New Roman" pitchFamily="18" charset="0"/>
              </a:rPr>
              <a:t>Elektromagnetick</a:t>
            </a:r>
            <a:r>
              <a:rPr lang="cs-CZ">
                <a:latin typeface="Times New Roman" pitchFamily="18" charset="0"/>
                <a:cs typeface="Times New Roman" pitchFamily="18" charset="0"/>
              </a:rPr>
              <a:t>á</a:t>
            </a:r>
            <a:r>
              <a:rPr lang="en-US">
                <a:latin typeface="Times New Roman" pitchFamily="18" charset="0"/>
                <a:cs typeface="Times New Roman" pitchFamily="18" charset="0"/>
              </a:rPr>
              <a:t> slu</a:t>
            </a:r>
            <a:r>
              <a:rPr lang="cs-CZ">
                <a:latin typeface="Times New Roman" pitchFamily="18" charset="0"/>
                <a:cs typeface="Times New Roman" pitchFamily="18" charset="0"/>
              </a:rPr>
              <a:t>č</a:t>
            </a:r>
            <a:r>
              <a:rPr lang="en-US" smtClean="0">
                <a:latin typeface="Times New Roman" pitchFamily="18" charset="0"/>
                <a:cs typeface="Times New Roman" pitchFamily="18" charset="0"/>
              </a:rPr>
              <a:t>itelnost</a:t>
            </a:r>
            <a:endParaRPr lang="cs-CZ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smtClean="0">
                <a:latin typeface="Times New Roman" pitchFamily="18" charset="0"/>
                <a:cs typeface="Times New Roman" pitchFamily="18" charset="0"/>
              </a:rPr>
              <a:t>Ročník:  III.</a:t>
            </a:r>
          </a:p>
          <a:p>
            <a:pPr>
              <a:lnSpc>
                <a:spcPct val="150000"/>
              </a:lnSpc>
            </a:pPr>
            <a:r>
              <a:rPr lang="cs-CZ" smtClean="0">
                <a:latin typeface="Times New Roman" pitchFamily="18" charset="0"/>
                <a:cs typeface="Times New Roman" pitchFamily="18" charset="0"/>
              </a:rPr>
              <a:t>Datum tvorby:  10.11.2013</a:t>
            </a:r>
            <a:endParaRPr lang="cs-CZ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12303" y="4149080"/>
            <a:ext cx="835292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>
                <a:latin typeface="Times New Roman" pitchFamily="18" charset="0"/>
                <a:cs typeface="Times New Roman" pitchFamily="18" charset="0"/>
              </a:rPr>
              <a:t>Autorem materiálu a všech jeho částí, není-li uvedeno jinak, je</a:t>
            </a:r>
          </a:p>
          <a:p>
            <a:r>
              <a:rPr lang="cs-CZ">
                <a:latin typeface="Times New Roman" pitchFamily="18" charset="0"/>
                <a:cs typeface="Times New Roman" pitchFamily="18" charset="0"/>
              </a:rPr>
              <a:t>						       Ing. </a:t>
            </a:r>
            <a:r>
              <a:rPr lang="cs-CZ" err="1">
                <a:latin typeface="Times New Roman" pitchFamily="18" charset="0"/>
                <a:cs typeface="Times New Roman" pitchFamily="18" charset="0"/>
              </a:rPr>
              <a:t>Janyška</a:t>
            </a:r>
            <a:r>
              <a:rPr lang="cs-CZ">
                <a:latin typeface="Times New Roman" pitchFamily="18" charset="0"/>
                <a:cs typeface="Times New Roman" pitchFamily="18" charset="0"/>
              </a:rPr>
              <a:t> Lubomír</a:t>
            </a:r>
          </a:p>
        </p:txBody>
      </p:sp>
      <p:pic>
        <p:nvPicPr>
          <p:cNvPr id="12" name="Picture 2" descr="G:\DUMY\LOGO SOS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77817" y="260648"/>
            <a:ext cx="1731665" cy="14554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Šipka doprava 6">
            <a:hlinkClick r:id="rId4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847803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755576" y="548680"/>
            <a:ext cx="7848872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tabLst>
                <a:tab pos="457200" algn="l"/>
              </a:tabLst>
            </a:pPr>
            <a:r>
              <a:rPr lang="cs-CZ" sz="2400" b="1" smtClean="0">
                <a:solidFill>
                  <a:srgbClr val="0070C0"/>
                </a:solidFill>
                <a:latin typeface="Times New Roman"/>
                <a:ea typeface="Times New Roman"/>
              </a:rPr>
              <a:t>ZPŮSOBY </a:t>
            </a:r>
            <a:r>
              <a:rPr lang="cs-CZ" sz="2400" b="1">
                <a:solidFill>
                  <a:srgbClr val="0070C0"/>
                </a:solidFill>
                <a:latin typeface="Times New Roman"/>
                <a:ea typeface="Times New Roman"/>
              </a:rPr>
              <a:t>OMEZOVÁNÍ RUŠENÍ</a:t>
            </a:r>
          </a:p>
        </p:txBody>
      </p:sp>
      <p:sp>
        <p:nvSpPr>
          <p:cNvPr id="3" name="Obdélník 2"/>
          <p:cNvSpPr/>
          <p:nvPr/>
        </p:nvSpPr>
        <p:spPr>
          <a:xfrm>
            <a:off x="598119" y="2622103"/>
            <a:ext cx="8064896" cy="461665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>
            <a:spAutoFit/>
            <a:scene3d>
              <a:camera prst="orthographicFront"/>
              <a:lightRig rig="threePt" dir="t"/>
            </a:scene3d>
            <a:sp3d contourW="12700">
              <a:contourClr>
                <a:srgbClr val="FF0000"/>
              </a:contourClr>
            </a:sp3d>
          </a:bodyPr>
          <a:lstStyle/>
          <a:p>
            <a:r>
              <a:rPr lang="cs-CZ" sz="2400" smtClean="0">
                <a:solidFill>
                  <a:schemeClr val="bg1"/>
                </a:solidFill>
                <a:latin typeface="Times New Roman"/>
                <a:ea typeface="Times New Roman"/>
              </a:rPr>
              <a:t>Rušení lze omezovat </a:t>
            </a:r>
            <a:r>
              <a:rPr lang="cs-CZ" sz="2400">
                <a:solidFill>
                  <a:schemeClr val="bg1"/>
                </a:solidFill>
                <a:latin typeface="Times New Roman"/>
                <a:ea typeface="Times New Roman"/>
              </a:rPr>
              <a:t>ve </a:t>
            </a:r>
            <a:r>
              <a:rPr lang="cs-CZ" sz="2400" smtClean="0">
                <a:solidFill>
                  <a:schemeClr val="bg1"/>
                </a:solidFill>
                <a:latin typeface="Times New Roman"/>
                <a:ea typeface="Times New Roman"/>
              </a:rPr>
              <a:t>třech oblastech řetězce:</a:t>
            </a:r>
            <a:endParaRPr lang="cs-CZ" sz="2400">
              <a:solidFill>
                <a:schemeClr val="bg1"/>
              </a:solidFill>
              <a:latin typeface="Times New Roman"/>
              <a:ea typeface="Times New Roman"/>
            </a:endParaRPr>
          </a:p>
        </p:txBody>
      </p:sp>
      <p:sp>
        <p:nvSpPr>
          <p:cNvPr id="8" name="Šipka doprava 7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Šipka doprava 3"/>
          <p:cNvSpPr/>
          <p:nvPr/>
        </p:nvSpPr>
        <p:spPr>
          <a:xfrm>
            <a:off x="611560" y="3573016"/>
            <a:ext cx="504056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Šipka doprava 9"/>
          <p:cNvSpPr/>
          <p:nvPr/>
        </p:nvSpPr>
        <p:spPr>
          <a:xfrm>
            <a:off x="638386" y="4325877"/>
            <a:ext cx="504056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Šipka doprava 11"/>
          <p:cNvSpPr/>
          <p:nvPr/>
        </p:nvSpPr>
        <p:spPr>
          <a:xfrm>
            <a:off x="611560" y="5013176"/>
            <a:ext cx="504056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2612568" y="3522203"/>
            <a:ext cx="4188967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>
                <a:solidFill>
                  <a:prstClr val="black"/>
                </a:solidFill>
                <a:latin typeface="Times New Roman"/>
                <a:ea typeface="Times New Roman"/>
              </a:rPr>
              <a:t>přímo u zdroje (vysílače) </a:t>
            </a:r>
            <a:r>
              <a:rPr lang="cs-CZ" sz="2400" smtClean="0">
                <a:solidFill>
                  <a:prstClr val="black"/>
                </a:solidFill>
                <a:latin typeface="Times New Roman"/>
                <a:ea typeface="Times New Roman"/>
              </a:rPr>
              <a:t>rušení</a:t>
            </a:r>
            <a:endParaRPr lang="cs-CZ" sz="2400">
              <a:solidFill>
                <a:prstClr val="black"/>
              </a:solidFill>
              <a:latin typeface="Times New Roman"/>
              <a:ea typeface="Times New Roman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2623013" y="4275064"/>
            <a:ext cx="3555782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>
                <a:solidFill>
                  <a:prstClr val="black"/>
                </a:solidFill>
                <a:latin typeface="Times New Roman"/>
                <a:ea typeface="Times New Roman"/>
              </a:rPr>
              <a:t>v objektu (přijímači) rušení</a:t>
            </a:r>
          </a:p>
        </p:txBody>
      </p:sp>
      <p:sp>
        <p:nvSpPr>
          <p:cNvPr id="7" name="Obdélník 6"/>
          <p:cNvSpPr/>
          <p:nvPr/>
        </p:nvSpPr>
        <p:spPr>
          <a:xfrm>
            <a:off x="2555776" y="4962363"/>
            <a:ext cx="2520280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>
                <a:solidFill>
                  <a:prstClr val="black"/>
                </a:solidFill>
                <a:latin typeface="Times New Roman"/>
                <a:ea typeface="Times New Roman"/>
              </a:rPr>
              <a:t>na přenosové </a:t>
            </a:r>
            <a:r>
              <a:rPr lang="cs-CZ" sz="2400" smtClean="0">
                <a:solidFill>
                  <a:prstClr val="black"/>
                </a:solidFill>
                <a:latin typeface="Times New Roman"/>
                <a:ea typeface="Times New Roman"/>
              </a:rPr>
              <a:t>trase</a:t>
            </a:r>
            <a:endParaRPr lang="cs-CZ" sz="2400">
              <a:solidFill>
                <a:prstClr val="black"/>
              </a:solidFill>
              <a:latin typeface="Times New Roman"/>
              <a:ea typeface="Times New Roman"/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598119" y="1220529"/>
            <a:ext cx="8064896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n-US" sz="2400" smtClean="0">
                <a:solidFill>
                  <a:prstClr val="black"/>
                </a:solidFill>
                <a:latin typeface="Times New Roman"/>
                <a:ea typeface="Times New Roman"/>
              </a:rPr>
              <a:t>Elektromagnetick</a:t>
            </a:r>
            <a:r>
              <a:rPr lang="cs-CZ" sz="2400" smtClean="0">
                <a:solidFill>
                  <a:prstClr val="black"/>
                </a:solidFill>
                <a:latin typeface="Times New Roman"/>
                <a:ea typeface="Times New Roman"/>
              </a:rPr>
              <a:t>é</a:t>
            </a:r>
            <a:r>
              <a:rPr lang="en-US" sz="2400" smtClean="0">
                <a:solidFill>
                  <a:prstClr val="black"/>
                </a:solidFill>
                <a:latin typeface="Times New Roman"/>
                <a:ea typeface="Times New Roman"/>
              </a:rPr>
              <a:t> </a:t>
            </a:r>
            <a:r>
              <a:rPr lang="en-US" sz="2400">
                <a:solidFill>
                  <a:prstClr val="black"/>
                </a:solidFill>
                <a:latin typeface="Times New Roman"/>
                <a:ea typeface="Times New Roman"/>
              </a:rPr>
              <a:t>slu</a:t>
            </a:r>
            <a:r>
              <a:rPr lang="cs-CZ" sz="2400">
                <a:solidFill>
                  <a:prstClr val="black"/>
                </a:solidFill>
                <a:latin typeface="Times New Roman"/>
                <a:ea typeface="Times New Roman"/>
              </a:rPr>
              <a:t>č</a:t>
            </a:r>
            <a:r>
              <a:rPr lang="en-US" sz="2400">
                <a:solidFill>
                  <a:prstClr val="black"/>
                </a:solidFill>
                <a:latin typeface="Times New Roman"/>
                <a:ea typeface="Times New Roman"/>
              </a:rPr>
              <a:t>itelnosti se</a:t>
            </a:r>
            <a:r>
              <a:rPr lang="cs-CZ" sz="2400">
                <a:solidFill>
                  <a:prstClr val="black"/>
                </a:solidFill>
                <a:latin typeface="Times New Roman"/>
                <a:ea typeface="Times New Roman"/>
              </a:rPr>
              <a:t> </a:t>
            </a:r>
            <a:r>
              <a:rPr lang="en-US" sz="2400" smtClean="0">
                <a:solidFill>
                  <a:prstClr val="black"/>
                </a:solidFill>
                <a:latin typeface="Times New Roman"/>
                <a:ea typeface="Times New Roman"/>
              </a:rPr>
              <a:t>dos</a:t>
            </a:r>
            <a:r>
              <a:rPr lang="cs-CZ" sz="2400" smtClean="0">
                <a:solidFill>
                  <a:prstClr val="black"/>
                </a:solidFill>
                <a:latin typeface="Times New Roman"/>
                <a:ea typeface="Times New Roman"/>
              </a:rPr>
              <a:t>á</a:t>
            </a:r>
            <a:r>
              <a:rPr lang="en-US" sz="2400" smtClean="0">
                <a:solidFill>
                  <a:prstClr val="black"/>
                </a:solidFill>
                <a:latin typeface="Times New Roman"/>
                <a:ea typeface="Times New Roman"/>
              </a:rPr>
              <a:t>hne v</a:t>
            </a:r>
            <a:r>
              <a:rPr lang="cs-CZ" sz="2400" smtClean="0">
                <a:solidFill>
                  <a:prstClr val="black"/>
                </a:solidFill>
                <a:latin typeface="Times New Roman"/>
                <a:ea typeface="Times New Roman"/>
              </a:rPr>
              <a:t>ý</a:t>
            </a:r>
            <a:r>
              <a:rPr lang="en-US" sz="2400" smtClean="0">
                <a:solidFill>
                  <a:prstClr val="black"/>
                </a:solidFill>
                <a:latin typeface="Times New Roman"/>
                <a:ea typeface="Times New Roman"/>
              </a:rPr>
              <a:t>razn</a:t>
            </a:r>
            <a:r>
              <a:rPr lang="cs-CZ" sz="2400" smtClean="0">
                <a:solidFill>
                  <a:prstClr val="black"/>
                </a:solidFill>
                <a:latin typeface="Times New Roman"/>
                <a:ea typeface="Times New Roman"/>
              </a:rPr>
              <a:t>ý</a:t>
            </a:r>
            <a:r>
              <a:rPr lang="en-US" sz="2400" smtClean="0">
                <a:solidFill>
                  <a:prstClr val="black"/>
                </a:solidFill>
                <a:latin typeface="Times New Roman"/>
                <a:ea typeface="Times New Roman"/>
              </a:rPr>
              <a:t>m sn</a:t>
            </a:r>
            <a:r>
              <a:rPr lang="cs-CZ" sz="2400" smtClean="0">
                <a:solidFill>
                  <a:prstClr val="black"/>
                </a:solidFill>
                <a:latin typeface="Times New Roman"/>
                <a:ea typeface="Times New Roman"/>
              </a:rPr>
              <a:t>íž</a:t>
            </a:r>
            <a:r>
              <a:rPr lang="en-US" sz="2400" smtClean="0">
                <a:solidFill>
                  <a:prstClr val="black"/>
                </a:solidFill>
                <a:latin typeface="Times New Roman"/>
                <a:ea typeface="Times New Roman"/>
              </a:rPr>
              <a:t>en</a:t>
            </a:r>
            <a:r>
              <a:rPr lang="cs-CZ" sz="2400" smtClean="0">
                <a:solidFill>
                  <a:prstClr val="black"/>
                </a:solidFill>
                <a:latin typeface="Times New Roman"/>
                <a:ea typeface="Times New Roman"/>
              </a:rPr>
              <a:t>í</a:t>
            </a:r>
            <a:r>
              <a:rPr lang="en-US" sz="2400" smtClean="0">
                <a:solidFill>
                  <a:prstClr val="black"/>
                </a:solidFill>
                <a:latin typeface="Times New Roman"/>
                <a:ea typeface="Times New Roman"/>
              </a:rPr>
              <a:t>m </a:t>
            </a:r>
            <a:r>
              <a:rPr lang="cs-CZ" sz="2400" smtClean="0">
                <a:solidFill>
                  <a:prstClr val="black"/>
                </a:solidFill>
                <a:latin typeface="Times New Roman"/>
                <a:ea typeface="Times New Roman"/>
              </a:rPr>
              <a:t>ú</a:t>
            </a:r>
            <a:r>
              <a:rPr lang="en-US" sz="2400" smtClean="0">
                <a:solidFill>
                  <a:prstClr val="black"/>
                </a:solidFill>
                <a:latin typeface="Times New Roman"/>
                <a:ea typeface="Times New Roman"/>
              </a:rPr>
              <a:t>rovn</a:t>
            </a:r>
            <a:r>
              <a:rPr lang="cs-CZ" sz="2400" smtClean="0">
                <a:solidFill>
                  <a:prstClr val="black"/>
                </a:solidFill>
                <a:latin typeface="Times New Roman"/>
                <a:ea typeface="Times New Roman"/>
              </a:rPr>
              <a:t>ě </a:t>
            </a:r>
            <a:r>
              <a:rPr lang="en-US" sz="2400" smtClean="0">
                <a:solidFill>
                  <a:prstClr val="black"/>
                </a:solidFill>
                <a:latin typeface="Times New Roman"/>
                <a:ea typeface="Times New Roman"/>
              </a:rPr>
              <a:t>ru</a:t>
            </a:r>
            <a:r>
              <a:rPr lang="cs-CZ" sz="2400">
                <a:solidFill>
                  <a:prstClr val="black"/>
                </a:solidFill>
                <a:latin typeface="Times New Roman"/>
                <a:ea typeface="Times New Roman"/>
              </a:rPr>
              <a:t>š</a:t>
            </a:r>
            <a:r>
              <a:rPr lang="en-US" sz="2400" smtClean="0">
                <a:solidFill>
                  <a:prstClr val="black"/>
                </a:solidFill>
                <a:latin typeface="Times New Roman"/>
                <a:ea typeface="Times New Roman"/>
              </a:rPr>
              <a:t>iv</a:t>
            </a:r>
            <a:r>
              <a:rPr lang="cs-CZ" sz="2400" smtClean="0">
                <a:solidFill>
                  <a:prstClr val="black"/>
                </a:solidFill>
                <a:latin typeface="Times New Roman"/>
                <a:ea typeface="Times New Roman"/>
              </a:rPr>
              <a:t>ý</a:t>
            </a:r>
            <a:r>
              <a:rPr lang="en-US" sz="2400" smtClean="0">
                <a:solidFill>
                  <a:prstClr val="black"/>
                </a:solidFill>
                <a:latin typeface="Times New Roman"/>
                <a:ea typeface="Times New Roman"/>
              </a:rPr>
              <a:t>ch sign</a:t>
            </a:r>
            <a:r>
              <a:rPr lang="cs-CZ" sz="2400" smtClean="0">
                <a:solidFill>
                  <a:prstClr val="black"/>
                </a:solidFill>
                <a:latin typeface="Times New Roman"/>
                <a:ea typeface="Times New Roman"/>
              </a:rPr>
              <a:t>á</a:t>
            </a:r>
            <a:r>
              <a:rPr lang="en-US" sz="2400" smtClean="0">
                <a:solidFill>
                  <a:prstClr val="black"/>
                </a:solidFill>
                <a:latin typeface="Times New Roman"/>
                <a:ea typeface="Times New Roman"/>
              </a:rPr>
              <a:t>l</a:t>
            </a:r>
            <a:r>
              <a:rPr lang="cs-CZ" sz="2400">
                <a:solidFill>
                  <a:prstClr val="black"/>
                </a:solidFill>
                <a:latin typeface="Times New Roman"/>
                <a:ea typeface="Times New Roman"/>
              </a:rPr>
              <a:t>ů</a:t>
            </a:r>
            <a:r>
              <a:rPr lang="en-US" sz="2400">
                <a:solidFill>
                  <a:prstClr val="black"/>
                </a:solidFill>
                <a:latin typeface="Times New Roman"/>
                <a:ea typeface="Times New Roman"/>
              </a:rPr>
              <a:t> a </a:t>
            </a:r>
            <a:r>
              <a:rPr lang="en-US" sz="2400" smtClean="0">
                <a:solidFill>
                  <a:prstClr val="black"/>
                </a:solidFill>
                <a:latin typeface="Times New Roman"/>
                <a:ea typeface="Times New Roman"/>
              </a:rPr>
              <a:t>omezen</a:t>
            </a:r>
            <a:r>
              <a:rPr lang="cs-CZ" sz="2400" smtClean="0">
                <a:solidFill>
                  <a:prstClr val="black"/>
                </a:solidFill>
                <a:latin typeface="Times New Roman"/>
                <a:ea typeface="Times New Roman"/>
              </a:rPr>
              <a:t>í</a:t>
            </a:r>
            <a:r>
              <a:rPr lang="en-US" sz="2400" smtClean="0">
                <a:solidFill>
                  <a:prstClr val="black"/>
                </a:solidFill>
                <a:latin typeface="Times New Roman"/>
                <a:ea typeface="Times New Roman"/>
              </a:rPr>
              <a:t>m </a:t>
            </a:r>
            <a:r>
              <a:rPr lang="en-US" sz="2400">
                <a:solidFill>
                  <a:prstClr val="black"/>
                </a:solidFill>
                <a:latin typeface="Times New Roman"/>
                <a:ea typeface="Times New Roman"/>
              </a:rPr>
              <a:t>cest,</a:t>
            </a:r>
            <a:r>
              <a:rPr lang="cs-CZ" sz="2400">
                <a:solidFill>
                  <a:prstClr val="black"/>
                </a:solidFill>
                <a:latin typeface="Times New Roman"/>
                <a:ea typeface="Times New Roman"/>
              </a:rPr>
              <a:t> </a:t>
            </a:r>
            <a:r>
              <a:rPr lang="en-US" sz="2400" smtClean="0">
                <a:solidFill>
                  <a:prstClr val="black"/>
                </a:solidFill>
                <a:latin typeface="Times New Roman"/>
                <a:ea typeface="Times New Roman"/>
              </a:rPr>
              <a:t>kter</a:t>
            </a:r>
            <a:r>
              <a:rPr lang="cs-CZ" sz="2400" smtClean="0">
                <a:solidFill>
                  <a:prstClr val="black"/>
                </a:solidFill>
                <a:latin typeface="Times New Roman"/>
                <a:ea typeface="Times New Roman"/>
              </a:rPr>
              <a:t>ý</a:t>
            </a:r>
            <a:r>
              <a:rPr lang="en-US" sz="2400" smtClean="0">
                <a:solidFill>
                  <a:prstClr val="black"/>
                </a:solidFill>
                <a:latin typeface="Times New Roman"/>
                <a:ea typeface="Times New Roman"/>
              </a:rPr>
              <a:t>mi </a:t>
            </a:r>
            <a:r>
              <a:rPr lang="en-US" sz="2400">
                <a:solidFill>
                  <a:prstClr val="black"/>
                </a:solidFill>
                <a:latin typeface="Times New Roman"/>
                <a:ea typeface="Times New Roman"/>
              </a:rPr>
              <a:t>se poruchy ze za</a:t>
            </a:r>
            <a:r>
              <a:rPr lang="cs-CZ" sz="2400" smtClean="0">
                <a:solidFill>
                  <a:prstClr val="black"/>
                </a:solidFill>
                <a:latin typeface="Times New Roman"/>
                <a:ea typeface="Times New Roman"/>
              </a:rPr>
              <a:t>ří</a:t>
            </a:r>
            <a:r>
              <a:rPr lang="en-US" sz="2400" smtClean="0">
                <a:solidFill>
                  <a:prstClr val="black"/>
                </a:solidFill>
                <a:latin typeface="Times New Roman"/>
                <a:ea typeface="Times New Roman"/>
              </a:rPr>
              <a:t>zen</a:t>
            </a:r>
            <a:r>
              <a:rPr lang="cs-CZ" sz="2400" smtClean="0">
                <a:solidFill>
                  <a:prstClr val="black"/>
                </a:solidFill>
                <a:latin typeface="Times New Roman"/>
                <a:ea typeface="Times New Roman"/>
              </a:rPr>
              <a:t>í</a:t>
            </a:r>
            <a:r>
              <a:rPr lang="en-US" sz="2400" smtClean="0">
                <a:solidFill>
                  <a:prstClr val="black"/>
                </a:solidFill>
                <a:latin typeface="Times New Roman"/>
                <a:ea typeface="Times New Roman"/>
              </a:rPr>
              <a:t> </a:t>
            </a:r>
            <a:r>
              <a:rPr lang="cs-CZ" sz="2400" smtClean="0">
                <a:solidFill>
                  <a:prstClr val="black"/>
                </a:solidFill>
                <a:latin typeface="Times New Roman"/>
                <a:ea typeface="Times New Roman"/>
              </a:rPr>
              <a:t>šíří</a:t>
            </a:r>
            <a:r>
              <a:rPr lang="en-US" sz="2400" smtClean="0">
                <a:solidFill>
                  <a:prstClr val="black"/>
                </a:solidFill>
                <a:latin typeface="Times New Roman"/>
                <a:ea typeface="Times New Roman"/>
              </a:rPr>
              <a:t> na</a:t>
            </a:r>
            <a:r>
              <a:rPr lang="cs-CZ" sz="2400" smtClean="0">
                <a:solidFill>
                  <a:prstClr val="black"/>
                </a:solidFill>
                <a:latin typeface="Times New Roman"/>
                <a:ea typeface="Times New Roman"/>
              </a:rPr>
              <a:t> </a:t>
            </a:r>
            <a:r>
              <a:rPr lang="en-US" sz="2400" smtClean="0">
                <a:solidFill>
                  <a:prstClr val="black"/>
                </a:solidFill>
                <a:latin typeface="Times New Roman"/>
                <a:ea typeface="Times New Roman"/>
              </a:rPr>
              <a:t>p</a:t>
            </a:r>
            <a:r>
              <a:rPr lang="cs-CZ" sz="2400">
                <a:solidFill>
                  <a:prstClr val="black"/>
                </a:solidFill>
                <a:latin typeface="Times New Roman"/>
                <a:ea typeface="Times New Roman"/>
              </a:rPr>
              <a:t>ř</a:t>
            </a:r>
            <a:r>
              <a:rPr lang="en-US" sz="2400">
                <a:solidFill>
                  <a:prstClr val="black"/>
                </a:solidFill>
                <a:latin typeface="Times New Roman"/>
                <a:ea typeface="Times New Roman"/>
              </a:rPr>
              <a:t>edem normou stanovenou </a:t>
            </a:r>
            <a:r>
              <a:rPr lang="cs-CZ" sz="2400" smtClean="0">
                <a:solidFill>
                  <a:prstClr val="black"/>
                </a:solidFill>
                <a:latin typeface="Times New Roman"/>
                <a:ea typeface="Times New Roman"/>
              </a:rPr>
              <a:t>ú</a:t>
            </a:r>
            <a:r>
              <a:rPr lang="en-US" sz="2400" smtClean="0">
                <a:solidFill>
                  <a:prstClr val="black"/>
                </a:solidFill>
                <a:latin typeface="Times New Roman"/>
                <a:ea typeface="Times New Roman"/>
              </a:rPr>
              <a:t>rove</a:t>
            </a:r>
            <a:r>
              <a:rPr lang="cs-CZ" sz="2400">
                <a:solidFill>
                  <a:prstClr val="black"/>
                </a:solidFill>
                <a:latin typeface="Times New Roman"/>
                <a:ea typeface="Times New Roman"/>
              </a:rPr>
              <a:t>ň</a:t>
            </a:r>
            <a:r>
              <a:rPr lang="en-US" sz="2400">
                <a:solidFill>
                  <a:prstClr val="black"/>
                </a:solidFill>
                <a:latin typeface="Times New Roman"/>
                <a:ea typeface="Times New Roman"/>
              </a:rPr>
              <a:t>.</a:t>
            </a:r>
            <a:endParaRPr lang="cs-CZ" sz="2400">
              <a:solidFill>
                <a:prstClr val="black"/>
              </a:solidFill>
              <a:latin typeface="Times New Roman"/>
              <a:ea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38249134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ovéPole 5"/>
          <p:cNvSpPr txBox="1"/>
          <p:nvPr/>
        </p:nvSpPr>
        <p:spPr>
          <a:xfrm>
            <a:off x="609015" y="2276872"/>
            <a:ext cx="794258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400" smtClean="0">
                <a:latin typeface="Times New Roman"/>
                <a:ea typeface="Times New Roman"/>
              </a:rPr>
              <a:t>Často </a:t>
            </a:r>
            <a:r>
              <a:rPr lang="cs-CZ" sz="2400">
                <a:latin typeface="Times New Roman"/>
                <a:ea typeface="Times New Roman"/>
              </a:rPr>
              <a:t>se stává, že rušení přichází na vstup přijímače spolu s užitečným </a:t>
            </a:r>
            <a:r>
              <a:rPr lang="cs-CZ" sz="2400" smtClean="0">
                <a:latin typeface="Times New Roman"/>
                <a:ea typeface="Times New Roman"/>
              </a:rPr>
              <a:t>signálem, potom </a:t>
            </a:r>
            <a:r>
              <a:rPr lang="cs-CZ" sz="2400">
                <a:latin typeface="Times New Roman"/>
                <a:ea typeface="Times New Roman"/>
              </a:rPr>
              <a:t>je </a:t>
            </a:r>
            <a:r>
              <a:rPr lang="cs-CZ" sz="2400" smtClean="0">
                <a:latin typeface="Times New Roman"/>
                <a:ea typeface="Times New Roman"/>
              </a:rPr>
              <a:t>jediným </a:t>
            </a:r>
            <a:r>
              <a:rPr lang="cs-CZ" sz="2400">
                <a:latin typeface="Times New Roman"/>
                <a:ea typeface="Times New Roman"/>
              </a:rPr>
              <a:t>možným </a:t>
            </a:r>
            <a:r>
              <a:rPr lang="cs-CZ" sz="2400" smtClean="0">
                <a:latin typeface="Times New Roman"/>
                <a:ea typeface="Times New Roman"/>
              </a:rPr>
              <a:t>řešením ošetřit zdroj.</a:t>
            </a:r>
            <a:endParaRPr lang="cs-CZ" sz="2400">
              <a:latin typeface="Times New Roman"/>
              <a:ea typeface="Times New Roman"/>
            </a:endParaRPr>
          </a:p>
        </p:txBody>
      </p:sp>
      <p:sp>
        <p:nvSpPr>
          <p:cNvPr id="7" name="Šipka doprava 6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609015" y="491188"/>
            <a:ext cx="7992888" cy="1200329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>
            <a:spAutoFit/>
          </a:bodyPr>
          <a:lstStyle/>
          <a:p>
            <a:pPr algn="just"/>
            <a:r>
              <a:rPr lang="cs-CZ" sz="2400" smtClean="0">
                <a:solidFill>
                  <a:schemeClr val="bg1"/>
                </a:solidFill>
                <a:latin typeface="Times New Roman"/>
                <a:ea typeface="Times New Roman"/>
              </a:rPr>
              <a:t>Rušení </a:t>
            </a:r>
            <a:r>
              <a:rPr lang="cs-CZ" sz="2400">
                <a:solidFill>
                  <a:schemeClr val="bg1"/>
                </a:solidFill>
                <a:latin typeface="Times New Roman"/>
                <a:ea typeface="Times New Roman"/>
              </a:rPr>
              <a:t>je </a:t>
            </a:r>
            <a:r>
              <a:rPr lang="cs-CZ" sz="2400" smtClean="0">
                <a:solidFill>
                  <a:schemeClr val="bg1"/>
                </a:solidFill>
                <a:latin typeface="Times New Roman"/>
                <a:ea typeface="Times New Roman"/>
              </a:rPr>
              <a:t>potřeba potlačovat v různých případech kobinovaně, </a:t>
            </a:r>
            <a:r>
              <a:rPr lang="cs-CZ" sz="2400">
                <a:solidFill>
                  <a:schemeClr val="bg1"/>
                </a:solidFill>
                <a:latin typeface="Times New Roman"/>
                <a:ea typeface="Times New Roman"/>
              </a:rPr>
              <a:t>neboť tím </a:t>
            </a:r>
            <a:r>
              <a:rPr lang="cs-CZ" sz="2400" smtClean="0">
                <a:solidFill>
                  <a:schemeClr val="bg1"/>
                </a:solidFill>
                <a:latin typeface="Times New Roman"/>
                <a:ea typeface="Times New Roman"/>
              </a:rPr>
              <a:t>se zaručí, </a:t>
            </a:r>
            <a:r>
              <a:rPr lang="cs-CZ" sz="2400">
                <a:solidFill>
                  <a:schemeClr val="bg1"/>
                </a:solidFill>
                <a:latin typeface="Times New Roman"/>
                <a:ea typeface="Times New Roman"/>
              </a:rPr>
              <a:t>že </a:t>
            </a:r>
            <a:r>
              <a:rPr lang="cs-CZ" sz="2400" smtClean="0">
                <a:solidFill>
                  <a:schemeClr val="bg1"/>
                </a:solidFill>
                <a:latin typeface="Times New Roman"/>
                <a:ea typeface="Times New Roman"/>
              </a:rPr>
              <a:t>nebude rušen </a:t>
            </a:r>
            <a:r>
              <a:rPr lang="cs-CZ" sz="2400">
                <a:solidFill>
                  <a:schemeClr val="bg1"/>
                </a:solidFill>
                <a:latin typeface="Times New Roman"/>
                <a:ea typeface="Times New Roman"/>
              </a:rPr>
              <a:t>pouze vyšetřovaný přijímač, ale ani další </a:t>
            </a:r>
            <a:r>
              <a:rPr lang="cs-CZ" sz="2400" smtClean="0">
                <a:solidFill>
                  <a:schemeClr val="bg1"/>
                </a:solidFill>
                <a:latin typeface="Times New Roman"/>
                <a:ea typeface="Times New Roman"/>
              </a:rPr>
              <a:t>objekty.</a:t>
            </a:r>
            <a:endParaRPr lang="cs-CZ" sz="2400">
              <a:solidFill>
                <a:schemeClr val="bg1"/>
              </a:solidFill>
              <a:latin typeface="Times New Roman"/>
              <a:ea typeface="Times New Roman"/>
            </a:endParaRPr>
          </a:p>
        </p:txBody>
      </p:sp>
      <p:sp>
        <p:nvSpPr>
          <p:cNvPr id="2" name="Obdélník 1"/>
          <p:cNvSpPr/>
          <p:nvPr/>
        </p:nvSpPr>
        <p:spPr>
          <a:xfrm>
            <a:off x="609015" y="3573016"/>
            <a:ext cx="7992888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smtClean="0">
                <a:latin typeface="Times New Roman"/>
                <a:ea typeface="Times New Roman"/>
              </a:rPr>
              <a:t>V jiných případech </a:t>
            </a:r>
            <a:r>
              <a:rPr lang="cs-CZ" sz="2400">
                <a:latin typeface="Times New Roman"/>
                <a:ea typeface="Times New Roman"/>
              </a:rPr>
              <a:t>je </a:t>
            </a:r>
            <a:r>
              <a:rPr lang="cs-CZ" sz="2400" smtClean="0">
                <a:latin typeface="Times New Roman"/>
                <a:ea typeface="Times New Roman"/>
              </a:rPr>
              <a:t>nutné odstraňovat </a:t>
            </a:r>
            <a:r>
              <a:rPr lang="cs-CZ" sz="2400">
                <a:latin typeface="Times New Roman"/>
                <a:ea typeface="Times New Roman"/>
              </a:rPr>
              <a:t>rušení </a:t>
            </a:r>
            <a:r>
              <a:rPr lang="cs-CZ" sz="2400" smtClean="0">
                <a:latin typeface="Times New Roman"/>
                <a:ea typeface="Times New Roman"/>
              </a:rPr>
              <a:t> </a:t>
            </a:r>
            <a:r>
              <a:rPr lang="cs-CZ" sz="2400">
                <a:latin typeface="Times New Roman"/>
                <a:ea typeface="Times New Roman"/>
              </a:rPr>
              <a:t>v </a:t>
            </a:r>
            <a:r>
              <a:rPr lang="cs-CZ" sz="2400" smtClean="0">
                <a:latin typeface="Times New Roman"/>
                <a:ea typeface="Times New Roman"/>
              </a:rPr>
              <a:t>přijímači a </a:t>
            </a:r>
            <a:r>
              <a:rPr lang="cs-CZ" sz="2400">
                <a:latin typeface="Times New Roman"/>
                <a:ea typeface="Times New Roman"/>
              </a:rPr>
              <a:t>v přenosových cestách rušivého signálu.</a:t>
            </a:r>
          </a:p>
        </p:txBody>
      </p:sp>
      <p:sp>
        <p:nvSpPr>
          <p:cNvPr id="3" name="Obdélník 2"/>
          <p:cNvSpPr/>
          <p:nvPr/>
        </p:nvSpPr>
        <p:spPr>
          <a:xfrm>
            <a:off x="609015" y="4544113"/>
            <a:ext cx="7942584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pl-PL" sz="2400">
                <a:latin typeface="Times New Roman"/>
                <a:ea typeface="Times New Roman"/>
              </a:rPr>
              <a:t>Zásah u zdroje je naopak prakticky zcela </a:t>
            </a:r>
            <a:r>
              <a:rPr lang="pl-PL" sz="2400" smtClean="0">
                <a:latin typeface="Times New Roman"/>
                <a:ea typeface="Times New Roman"/>
              </a:rPr>
              <a:t>vyloučen </a:t>
            </a:r>
            <a:r>
              <a:rPr lang="cs-CZ" sz="2400" smtClean="0">
                <a:latin typeface="Times New Roman"/>
                <a:ea typeface="Times New Roman"/>
              </a:rPr>
              <a:t>v </a:t>
            </a:r>
            <a:r>
              <a:rPr lang="cs-CZ" sz="2400">
                <a:latin typeface="Times New Roman"/>
                <a:ea typeface="Times New Roman"/>
              </a:rPr>
              <a:t>případě, že rušivý signál je signálem užitečným pro jiný druh zařízení (např. vysílání vysílače).</a:t>
            </a:r>
          </a:p>
        </p:txBody>
      </p:sp>
    </p:spTree>
    <p:extLst>
      <p:ext uri="{BB962C8B-B14F-4D97-AF65-F5344CB8AC3E}">
        <p14:creationId xmlns:p14="http://schemas.microsoft.com/office/powerpoint/2010/main" val="22275536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Šipka doprava 11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5702" y="404664"/>
            <a:ext cx="7992888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smtClean="0">
                <a:solidFill>
                  <a:prstClr val="black"/>
                </a:solidFill>
                <a:latin typeface="Times New Roman"/>
                <a:ea typeface="Times New Roman"/>
              </a:rPr>
              <a:t>Technickým </a:t>
            </a:r>
            <a:r>
              <a:rPr lang="cs-CZ" sz="2400">
                <a:solidFill>
                  <a:prstClr val="black"/>
                </a:solidFill>
                <a:latin typeface="Times New Roman"/>
                <a:ea typeface="Times New Roman"/>
              </a:rPr>
              <a:t>prostředkům, které </a:t>
            </a:r>
            <a:r>
              <a:rPr lang="cs-CZ" sz="2400" smtClean="0">
                <a:solidFill>
                  <a:prstClr val="black"/>
                </a:solidFill>
                <a:latin typeface="Times New Roman"/>
                <a:ea typeface="Times New Roman"/>
              </a:rPr>
              <a:t>se používají k </a:t>
            </a:r>
            <a:r>
              <a:rPr lang="cs-CZ" sz="2400">
                <a:solidFill>
                  <a:prstClr val="black"/>
                </a:solidFill>
                <a:latin typeface="Times New Roman"/>
                <a:ea typeface="Times New Roman"/>
              </a:rPr>
              <a:t>potlačování či omezování </a:t>
            </a:r>
            <a:r>
              <a:rPr lang="cs-CZ" sz="2400" smtClean="0">
                <a:solidFill>
                  <a:prstClr val="black"/>
                </a:solidFill>
                <a:latin typeface="Times New Roman"/>
                <a:ea typeface="Times New Roman"/>
              </a:rPr>
              <a:t>elektromagnetického rušení </a:t>
            </a:r>
            <a:r>
              <a:rPr lang="cs-CZ" sz="2400">
                <a:solidFill>
                  <a:prstClr val="black"/>
                </a:solidFill>
                <a:latin typeface="Times New Roman"/>
                <a:ea typeface="Times New Roman"/>
              </a:rPr>
              <a:t>v </a:t>
            </a:r>
            <a:r>
              <a:rPr lang="cs-CZ" sz="2400" smtClean="0">
                <a:solidFill>
                  <a:prstClr val="black"/>
                </a:solidFill>
                <a:latin typeface="Times New Roman"/>
                <a:ea typeface="Times New Roman"/>
              </a:rPr>
              <a:t>kterékoliv zařízení  </a:t>
            </a:r>
            <a:r>
              <a:rPr lang="cs-CZ" sz="2400">
                <a:solidFill>
                  <a:prstClr val="black"/>
                </a:solidFill>
                <a:latin typeface="Times New Roman"/>
                <a:ea typeface="Times New Roman"/>
              </a:rPr>
              <a:t>říkáme </a:t>
            </a:r>
            <a:r>
              <a:rPr lang="cs-CZ" sz="2400">
                <a:solidFill>
                  <a:srgbClr val="FF0000"/>
                </a:solidFill>
                <a:latin typeface="Times New Roman"/>
                <a:ea typeface="Times New Roman"/>
              </a:rPr>
              <a:t>odrušovací </a:t>
            </a:r>
            <a:r>
              <a:rPr lang="cs-CZ" sz="2400" smtClean="0">
                <a:solidFill>
                  <a:srgbClr val="FF0000"/>
                </a:solidFill>
                <a:latin typeface="Times New Roman"/>
                <a:ea typeface="Times New Roman"/>
              </a:rPr>
              <a:t>prostředky.</a:t>
            </a:r>
            <a:endParaRPr lang="cs-CZ" sz="2400">
              <a:solidFill>
                <a:srgbClr val="FF0000"/>
              </a:solidFill>
              <a:latin typeface="Times New Roman"/>
              <a:ea typeface="Times New Roman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620436" y="2348880"/>
            <a:ext cx="7987622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s-CZ" sz="2400" smtClean="0">
                <a:latin typeface="Times New Roman"/>
                <a:ea typeface="Times New Roman"/>
              </a:rPr>
              <a:t>Tyto prostředky používáme </a:t>
            </a:r>
            <a:r>
              <a:rPr lang="cs-CZ" sz="2400">
                <a:latin typeface="Times New Roman"/>
                <a:ea typeface="Times New Roman"/>
              </a:rPr>
              <a:t>jak k </a:t>
            </a:r>
            <a:r>
              <a:rPr lang="cs-CZ" sz="2400">
                <a:solidFill>
                  <a:srgbClr val="FF0000"/>
                </a:solidFill>
                <a:latin typeface="Times New Roman"/>
                <a:ea typeface="Times New Roman"/>
              </a:rPr>
              <a:t>potlačení</a:t>
            </a:r>
            <a:r>
              <a:rPr lang="cs-CZ" sz="2400">
                <a:latin typeface="Times New Roman"/>
                <a:ea typeface="Times New Roman"/>
              </a:rPr>
              <a:t> rušivých signálů u jejich zdroje, tak i pro </a:t>
            </a:r>
            <a:r>
              <a:rPr lang="cs-CZ" sz="2400">
                <a:solidFill>
                  <a:srgbClr val="FF0000"/>
                </a:solidFill>
                <a:latin typeface="Times New Roman"/>
                <a:ea typeface="Times New Roman"/>
              </a:rPr>
              <a:t>zvýšení </a:t>
            </a:r>
            <a:r>
              <a:rPr lang="cs-CZ" sz="2400" smtClean="0">
                <a:solidFill>
                  <a:srgbClr val="FF0000"/>
                </a:solidFill>
                <a:latin typeface="Times New Roman"/>
                <a:ea typeface="Times New Roman"/>
              </a:rPr>
              <a:t>odolnosti </a:t>
            </a:r>
            <a:r>
              <a:rPr lang="cs-CZ" sz="2400" smtClean="0">
                <a:latin typeface="Times New Roman"/>
                <a:ea typeface="Times New Roman"/>
              </a:rPr>
              <a:t>„</a:t>
            </a:r>
            <a:r>
              <a:rPr lang="cs-CZ" sz="2400">
                <a:latin typeface="Times New Roman"/>
                <a:ea typeface="Times New Roman"/>
              </a:rPr>
              <a:t>přijímacího“ zařízení proti němu.</a:t>
            </a:r>
          </a:p>
        </p:txBody>
      </p:sp>
      <p:sp>
        <p:nvSpPr>
          <p:cNvPr id="3" name="Obdélník 2"/>
          <p:cNvSpPr/>
          <p:nvPr/>
        </p:nvSpPr>
        <p:spPr>
          <a:xfrm>
            <a:off x="628335" y="4149080"/>
            <a:ext cx="7987622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smtClean="0">
                <a:latin typeface="Times New Roman"/>
                <a:ea typeface="Times New Roman"/>
              </a:rPr>
              <a:t>Který </a:t>
            </a:r>
            <a:r>
              <a:rPr lang="cs-CZ" sz="2400">
                <a:latin typeface="Times New Roman"/>
                <a:ea typeface="Times New Roman"/>
              </a:rPr>
              <a:t>z odrušovacích prostředků v konkrétním případě </a:t>
            </a:r>
            <a:r>
              <a:rPr lang="cs-CZ" sz="2400" smtClean="0">
                <a:latin typeface="Times New Roman"/>
                <a:ea typeface="Times New Roman"/>
              </a:rPr>
              <a:t>se použije </a:t>
            </a:r>
            <a:r>
              <a:rPr lang="cs-CZ" sz="2400">
                <a:latin typeface="Times New Roman"/>
                <a:ea typeface="Times New Roman"/>
              </a:rPr>
              <a:t>k dosažení maximálního efektu</a:t>
            </a:r>
            <a:r>
              <a:rPr lang="cs-CZ" sz="2400" smtClean="0">
                <a:latin typeface="Times New Roman"/>
                <a:ea typeface="Times New Roman"/>
              </a:rPr>
              <a:t>, závisí na </a:t>
            </a:r>
            <a:r>
              <a:rPr lang="cs-CZ" sz="2400">
                <a:latin typeface="Times New Roman"/>
                <a:ea typeface="Times New Roman"/>
              </a:rPr>
              <a:t>tom, </a:t>
            </a:r>
            <a:r>
              <a:rPr lang="cs-CZ" sz="2400" smtClean="0">
                <a:latin typeface="Times New Roman"/>
                <a:ea typeface="Times New Roman"/>
              </a:rPr>
              <a:t>zda se  </a:t>
            </a:r>
            <a:r>
              <a:rPr lang="cs-CZ" sz="2400">
                <a:latin typeface="Times New Roman"/>
                <a:ea typeface="Times New Roman"/>
              </a:rPr>
              <a:t>rušení </a:t>
            </a:r>
            <a:r>
              <a:rPr lang="cs-CZ" sz="2400" smtClean="0">
                <a:latin typeface="Times New Roman"/>
                <a:ea typeface="Times New Roman"/>
              </a:rPr>
              <a:t>šíří </a:t>
            </a:r>
            <a:r>
              <a:rPr lang="cs-CZ" sz="2400">
                <a:latin typeface="Times New Roman"/>
                <a:ea typeface="Times New Roman"/>
              </a:rPr>
              <a:t>po </a:t>
            </a:r>
            <a:r>
              <a:rPr lang="cs-CZ" sz="2400">
                <a:solidFill>
                  <a:srgbClr val="FF0000"/>
                </a:solidFill>
                <a:latin typeface="Times New Roman"/>
                <a:ea typeface="Times New Roman"/>
              </a:rPr>
              <a:t>vedení</a:t>
            </a:r>
            <a:r>
              <a:rPr lang="cs-CZ" sz="2400">
                <a:latin typeface="Times New Roman"/>
                <a:ea typeface="Times New Roman"/>
              </a:rPr>
              <a:t> nebo </a:t>
            </a:r>
            <a:r>
              <a:rPr lang="cs-CZ" sz="2400" smtClean="0">
                <a:solidFill>
                  <a:srgbClr val="FF0000"/>
                </a:solidFill>
                <a:latin typeface="Times New Roman"/>
                <a:ea typeface="Times New Roman"/>
              </a:rPr>
              <a:t>vyzařováním</a:t>
            </a:r>
            <a:r>
              <a:rPr lang="cs-CZ" sz="2400">
                <a:latin typeface="Times New Roman"/>
                <a:ea typeface="Times New Roman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8391518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Šipka doprava 5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561431" y="507576"/>
            <a:ext cx="7992888" cy="461665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>
            <a:spAutoFit/>
          </a:bodyPr>
          <a:lstStyle/>
          <a:p>
            <a:pPr algn="just"/>
            <a:r>
              <a:rPr lang="cs-CZ" sz="2400" smtClean="0">
                <a:solidFill>
                  <a:schemeClr val="bg1"/>
                </a:solidFill>
                <a:latin typeface="Times New Roman"/>
                <a:ea typeface="Times New Roman"/>
              </a:rPr>
              <a:t>Mezi </a:t>
            </a:r>
            <a:r>
              <a:rPr lang="cs-CZ" sz="2400">
                <a:solidFill>
                  <a:schemeClr val="bg1"/>
                </a:solidFill>
                <a:latin typeface="Times New Roman"/>
                <a:ea typeface="Times New Roman"/>
              </a:rPr>
              <a:t>odrušovací prostředky patří:</a:t>
            </a:r>
          </a:p>
        </p:txBody>
      </p:sp>
      <p:sp>
        <p:nvSpPr>
          <p:cNvPr id="11" name="Šipka doprava 10"/>
          <p:cNvSpPr/>
          <p:nvPr/>
        </p:nvSpPr>
        <p:spPr>
          <a:xfrm>
            <a:off x="544701" y="3717032"/>
            <a:ext cx="642923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Šipka doprava 11"/>
          <p:cNvSpPr/>
          <p:nvPr/>
        </p:nvSpPr>
        <p:spPr>
          <a:xfrm>
            <a:off x="539595" y="2996952"/>
            <a:ext cx="642923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Šipka doprava 12"/>
          <p:cNvSpPr/>
          <p:nvPr/>
        </p:nvSpPr>
        <p:spPr>
          <a:xfrm>
            <a:off x="539595" y="2204864"/>
            <a:ext cx="642923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Šipka doprava 13"/>
          <p:cNvSpPr/>
          <p:nvPr/>
        </p:nvSpPr>
        <p:spPr>
          <a:xfrm>
            <a:off x="544701" y="1412776"/>
            <a:ext cx="642923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Šipka doprava 16"/>
          <p:cNvSpPr/>
          <p:nvPr/>
        </p:nvSpPr>
        <p:spPr>
          <a:xfrm>
            <a:off x="561431" y="4492369"/>
            <a:ext cx="642923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1475657" y="1361963"/>
            <a:ext cx="7078662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400">
                <a:latin typeface="Times New Roman"/>
                <a:ea typeface="Times New Roman"/>
              </a:rPr>
              <a:t>odrušovací tlumivky a jednoprvkové tlumivkové </a:t>
            </a:r>
            <a:r>
              <a:rPr lang="cs-CZ" sz="2400" smtClean="0">
                <a:latin typeface="Times New Roman"/>
                <a:ea typeface="Times New Roman"/>
              </a:rPr>
              <a:t>filtry</a:t>
            </a:r>
            <a:endParaRPr lang="cs-CZ" sz="2400">
              <a:latin typeface="Times New Roman"/>
              <a:ea typeface="Times New Roman"/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1444148" y="2154051"/>
            <a:ext cx="7078662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400">
                <a:latin typeface="Times New Roman"/>
                <a:ea typeface="Times New Roman"/>
              </a:rPr>
              <a:t>odrušovací kondenzátory a kondenzátorové </a:t>
            </a:r>
            <a:r>
              <a:rPr lang="cs-CZ" sz="2400" smtClean="0">
                <a:latin typeface="Times New Roman"/>
                <a:ea typeface="Times New Roman"/>
              </a:rPr>
              <a:t>filtry</a:t>
            </a:r>
            <a:endParaRPr lang="cs-CZ" sz="2400">
              <a:latin typeface="Times New Roman"/>
              <a:ea typeface="Times New Roman"/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1444148" y="2946139"/>
            <a:ext cx="7078662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400" smtClean="0">
                <a:latin typeface="Times New Roman"/>
                <a:ea typeface="Times New Roman"/>
              </a:rPr>
              <a:t>odrušovací </a:t>
            </a:r>
            <a:r>
              <a:rPr lang="cs-CZ" sz="2400">
                <a:latin typeface="Times New Roman"/>
                <a:ea typeface="Times New Roman"/>
              </a:rPr>
              <a:t>filtry </a:t>
            </a:r>
            <a:r>
              <a:rPr lang="cs-CZ" sz="2400" smtClean="0">
                <a:latin typeface="Times New Roman"/>
                <a:ea typeface="Times New Roman"/>
              </a:rPr>
              <a:t>LC</a:t>
            </a:r>
            <a:endParaRPr lang="cs-CZ" sz="2400">
              <a:latin typeface="Times New Roman"/>
              <a:ea typeface="Times New Roman"/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1444148" y="3666219"/>
            <a:ext cx="7078662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400" smtClean="0">
                <a:latin typeface="Times New Roman"/>
                <a:ea typeface="Times New Roman"/>
              </a:rPr>
              <a:t>přepěťové </a:t>
            </a:r>
            <a:r>
              <a:rPr lang="cs-CZ" sz="2400">
                <a:latin typeface="Times New Roman"/>
                <a:ea typeface="Times New Roman"/>
              </a:rPr>
              <a:t>ochranné prvky</a:t>
            </a:r>
          </a:p>
        </p:txBody>
      </p:sp>
      <p:sp>
        <p:nvSpPr>
          <p:cNvPr id="21" name="Obdélník 20"/>
          <p:cNvSpPr/>
          <p:nvPr/>
        </p:nvSpPr>
        <p:spPr>
          <a:xfrm>
            <a:off x="1444148" y="4441556"/>
            <a:ext cx="7078662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400" smtClean="0">
                <a:latin typeface="Times New Roman"/>
                <a:ea typeface="Times New Roman"/>
              </a:rPr>
              <a:t>elektromagnetické</a:t>
            </a:r>
            <a:r>
              <a:rPr lang="cs-CZ" sz="2400">
                <a:latin typeface="Times New Roman"/>
                <a:ea typeface="Times New Roman"/>
              </a:rPr>
              <a:t>, elektrické a magnetické stínění</a:t>
            </a:r>
          </a:p>
        </p:txBody>
      </p:sp>
    </p:spTree>
    <p:extLst>
      <p:ext uri="{BB962C8B-B14F-4D97-AF65-F5344CB8AC3E}">
        <p14:creationId xmlns:p14="http://schemas.microsoft.com/office/powerpoint/2010/main" val="42343659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</p:childTnLst>
        </p:cTn>
      </p:par>
    </p:tnLst>
    <p:bldLst>
      <p:bldP spid="5" grpId="0"/>
      <p:bldP spid="18" grpId="0"/>
      <p:bldP spid="19" grpId="0"/>
      <p:bldP spid="20" grpId="0"/>
      <p:bldP spid="21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539552" y="575876"/>
            <a:ext cx="8136904" cy="1569660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>
            <a:spAutoFit/>
          </a:bodyPr>
          <a:lstStyle/>
          <a:p>
            <a:pPr algn="just"/>
            <a:r>
              <a:rPr lang="cs-CZ" sz="240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Pro </a:t>
            </a:r>
            <a:r>
              <a:rPr lang="cs-CZ" sz="240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omezení rušení </a:t>
            </a:r>
            <a:r>
              <a:rPr lang="cs-CZ" sz="240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jakéhokoliv typu, </a:t>
            </a:r>
            <a:r>
              <a:rPr lang="cs-CZ" sz="240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příp. zvyšování odolnosti vůči tomuto rušení se musí použít  </a:t>
            </a:r>
            <a:r>
              <a:rPr lang="cs-CZ" sz="240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správné </a:t>
            </a:r>
            <a:r>
              <a:rPr lang="cs-CZ" sz="240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metody </a:t>
            </a:r>
            <a:r>
              <a:rPr lang="cs-CZ" sz="240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a znalost vlastností </a:t>
            </a:r>
            <a:r>
              <a:rPr lang="cs-CZ" sz="240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a parametrů </a:t>
            </a:r>
            <a:r>
              <a:rPr lang="cs-CZ" sz="240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 odrušovacích prvků a </a:t>
            </a:r>
            <a:r>
              <a:rPr lang="cs-CZ" sz="240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současně znalost chráněných obvodů a vazeb v závislosti na </a:t>
            </a:r>
            <a:r>
              <a:rPr lang="cs-CZ" sz="240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kmitočtu.</a:t>
            </a:r>
            <a:endParaRPr lang="cs-CZ" sz="240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Šipka doprava 5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Obdélník 1"/>
          <p:cNvSpPr/>
          <p:nvPr/>
        </p:nvSpPr>
        <p:spPr>
          <a:xfrm>
            <a:off x="539552" y="2492896"/>
            <a:ext cx="8127550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>
                <a:latin typeface="Times New Roman" pitchFamily="18" charset="0"/>
                <a:cs typeface="Times New Roman" pitchFamily="18" charset="0"/>
              </a:rPr>
              <a:t>Dosavadní praxe 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elektromagnetické kompatibility elektrických </a:t>
            </a:r>
            <a:r>
              <a:rPr lang="cs-CZ" sz="2400">
                <a:latin typeface="Times New Roman" pitchFamily="18" charset="0"/>
                <a:cs typeface="Times New Roman" pitchFamily="18" charset="0"/>
              </a:rPr>
              <a:t>přístrojů a zařízení ukazuje, že na parazitních 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přenosech a </a:t>
            </a:r>
            <a:r>
              <a:rPr lang="cs-CZ" sz="2400">
                <a:latin typeface="Times New Roman" pitchFamily="18" charset="0"/>
                <a:cs typeface="Times New Roman" pitchFamily="18" charset="0"/>
              </a:rPr>
              <a:t>rušení dvou (i vzájemně vzdálených) přístrojů má téměř vždy podíl 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 rozvodná energetická síť</a:t>
            </a:r>
            <a:r>
              <a:rPr lang="cs-CZ" sz="2400">
                <a:latin typeface="Times New Roman" pitchFamily="18" charset="0"/>
                <a:cs typeface="Times New Roman" pitchFamily="18" charset="0"/>
              </a:rPr>
              <a:t>.</a:t>
            </a:r>
          </a:p>
        </p:txBody>
      </p:sp>
      <p:sp>
        <p:nvSpPr>
          <p:cNvPr id="3" name="Obdélník 2"/>
          <p:cNvSpPr/>
          <p:nvPr/>
        </p:nvSpPr>
        <p:spPr>
          <a:xfrm>
            <a:off x="539552" y="4509120"/>
            <a:ext cx="8127550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Nesprávná</a:t>
            </a:r>
            <a:r>
              <a:rPr lang="cs-CZ" sz="240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volba</a:t>
            </a:r>
            <a:r>
              <a:rPr lang="cs-CZ" sz="240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odrušovací metody nejen </a:t>
            </a:r>
            <a:r>
              <a:rPr lang="cs-CZ" sz="2400">
                <a:latin typeface="Times New Roman" pitchFamily="18" charset="0"/>
                <a:cs typeface="Times New Roman" pitchFamily="18" charset="0"/>
              </a:rPr>
              <a:t>že nepřinese 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očekávaný efekt</a:t>
            </a:r>
            <a:r>
              <a:rPr lang="cs-CZ" sz="2400">
                <a:latin typeface="Times New Roman" pitchFamily="18" charset="0"/>
                <a:cs typeface="Times New Roman" pitchFamily="18" charset="0"/>
              </a:rPr>
              <a:t>, ale může být dokonce příčinou </a:t>
            </a:r>
            <a:r>
              <a:rPr lang="cs-CZ" sz="240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zhoršení</a:t>
            </a:r>
            <a:r>
              <a:rPr lang="cs-CZ" sz="240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parametrů</a:t>
            </a:r>
            <a:r>
              <a:rPr lang="cs-CZ" sz="2400">
                <a:latin typeface="Times New Roman" pitchFamily="18" charset="0"/>
                <a:cs typeface="Times New Roman" pitchFamily="18" charset="0"/>
              </a:rPr>
              <a:t> odrušovaného 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zařízení.</a:t>
            </a:r>
            <a:endParaRPr lang="cs-CZ" sz="240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279069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539552" y="620688"/>
            <a:ext cx="8136904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/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Energetické </a:t>
            </a:r>
            <a:r>
              <a:rPr lang="cs-CZ" sz="2400">
                <a:latin typeface="Times New Roman" pitchFamily="18" charset="0"/>
                <a:cs typeface="Times New Roman" pitchFamily="18" charset="0"/>
              </a:rPr>
              <a:t>vodiče 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vcházejí </a:t>
            </a:r>
            <a:r>
              <a:rPr lang="cs-CZ" sz="2400">
                <a:latin typeface="Times New Roman" pitchFamily="18" charset="0"/>
                <a:cs typeface="Times New Roman" pitchFamily="18" charset="0"/>
              </a:rPr>
              <a:t>do přístroje 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a parazitně se </a:t>
            </a:r>
            <a:r>
              <a:rPr lang="cs-CZ" sz="2400">
                <a:latin typeface="Times New Roman" pitchFamily="18" charset="0"/>
                <a:cs typeface="Times New Roman" pitchFamily="18" charset="0"/>
              </a:rPr>
              <a:t>váží s 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vnitřními částmi </a:t>
            </a:r>
            <a:r>
              <a:rPr lang="cs-CZ" sz="2400">
                <a:latin typeface="Times New Roman" pitchFamily="18" charset="0"/>
                <a:cs typeface="Times New Roman" pitchFamily="18" charset="0"/>
              </a:rPr>
              <a:t>přístroje.</a:t>
            </a:r>
          </a:p>
        </p:txBody>
      </p:sp>
      <p:sp>
        <p:nvSpPr>
          <p:cNvPr id="6" name="Šipka doprava 5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13397" y="3789040"/>
            <a:ext cx="8136904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>
                <a:latin typeface="Times New Roman" pitchFamily="18" charset="0"/>
                <a:cs typeface="Times New Roman" pitchFamily="18" charset="0"/>
              </a:rPr>
              <a:t>Touto vazbou se pak do síťových vodičů indukují různá vf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. napětí </a:t>
            </a:r>
            <a:r>
              <a:rPr lang="cs-CZ" sz="2400">
                <a:latin typeface="Times New Roman" pitchFamily="18" charset="0"/>
                <a:cs typeface="Times New Roman" pitchFamily="18" charset="0"/>
              </a:rPr>
              <a:t>přenášená 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dovnitř přístroje.</a:t>
            </a:r>
            <a:endParaRPr lang="cs-CZ" sz="240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575913"/>
            <a:ext cx="3528392" cy="2200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3969" y="1572050"/>
            <a:ext cx="4392488" cy="22041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Obdélník 7"/>
          <p:cNvSpPr/>
          <p:nvPr/>
        </p:nvSpPr>
        <p:spPr>
          <a:xfrm>
            <a:off x="539552" y="4620037"/>
            <a:ext cx="8136904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>
                <a:latin typeface="Times New Roman" pitchFamily="18" charset="0"/>
                <a:cs typeface="Times New Roman" pitchFamily="18" charset="0"/>
              </a:rPr>
              <a:t>Současně se napětí ze síťových vodičů přenášejí do 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antén přijímačů</a:t>
            </a:r>
            <a:r>
              <a:rPr lang="cs-CZ" sz="2400">
                <a:latin typeface="Times New Roman" pitchFamily="18" charset="0"/>
                <a:cs typeface="Times New Roman" pitchFamily="18" charset="0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3407695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Šipka doprava 5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576968" y="404664"/>
            <a:ext cx="8099488" cy="830997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>
            <a:spAutoFit/>
          </a:bodyPr>
          <a:lstStyle/>
          <a:p>
            <a:pPr algn="just"/>
            <a:r>
              <a:rPr lang="cs-CZ" sz="240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Potlačení </a:t>
            </a:r>
            <a:r>
              <a:rPr lang="cs-CZ" sz="240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rušení přenášeného sítí </a:t>
            </a:r>
            <a:r>
              <a:rPr lang="cs-CZ" sz="240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se realizuje v </a:t>
            </a:r>
            <a:r>
              <a:rPr lang="cs-CZ" sz="240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zásadě dvěma </a:t>
            </a:r>
            <a:r>
              <a:rPr lang="cs-CZ" sz="240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způsoby:</a:t>
            </a:r>
            <a:endParaRPr lang="cs-CZ" sz="240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" name="Šipka doprava 1"/>
          <p:cNvSpPr/>
          <p:nvPr/>
        </p:nvSpPr>
        <p:spPr>
          <a:xfrm>
            <a:off x="576966" y="1937156"/>
            <a:ext cx="466642" cy="2880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Šipka doprava 6"/>
          <p:cNvSpPr/>
          <p:nvPr/>
        </p:nvSpPr>
        <p:spPr>
          <a:xfrm>
            <a:off x="576966" y="3284984"/>
            <a:ext cx="466642" cy="2880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1763688" y="1665674"/>
            <a:ext cx="6768749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>
                <a:latin typeface="Times New Roman" pitchFamily="18" charset="0"/>
                <a:cs typeface="Times New Roman" pitchFamily="18" charset="0"/>
              </a:rPr>
              <a:t>zmenšení parazitní kapacity mezi síťovými vodiči a 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 ostatními částmi </a:t>
            </a:r>
            <a:r>
              <a:rPr lang="cs-CZ" sz="2400">
                <a:latin typeface="Times New Roman" pitchFamily="18" charset="0"/>
                <a:cs typeface="Times New Roman" pitchFamily="18" charset="0"/>
              </a:rPr>
              <a:t>přístroje.</a:t>
            </a:r>
          </a:p>
        </p:txBody>
      </p:sp>
      <p:sp>
        <p:nvSpPr>
          <p:cNvPr id="5" name="Obdélník 4"/>
          <p:cNvSpPr/>
          <p:nvPr/>
        </p:nvSpPr>
        <p:spPr>
          <a:xfrm>
            <a:off x="1763687" y="2967335"/>
            <a:ext cx="6912765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>
                <a:latin typeface="Times New Roman" pitchFamily="18" charset="0"/>
                <a:cs typeface="Times New Roman" pitchFamily="18" charset="0"/>
              </a:rPr>
              <a:t>zabudování odrušovacího filtru (filtrů) do přívodu napájecí 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sítě</a:t>
            </a:r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576966" y="4365104"/>
            <a:ext cx="8099486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>
                <a:latin typeface="Times New Roman" pitchFamily="18" charset="0"/>
                <a:cs typeface="Times New Roman" pitchFamily="18" charset="0"/>
              </a:rPr>
              <a:t>Používají se </a:t>
            </a:r>
            <a:r>
              <a:rPr lang="cs-CZ" sz="240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odstínění</a:t>
            </a:r>
            <a:r>
              <a:rPr lang="cs-CZ" sz="2400">
                <a:latin typeface="Times New Roman" pitchFamily="18" charset="0"/>
                <a:cs typeface="Times New Roman" pitchFamily="18" charset="0"/>
              </a:rPr>
              <a:t> vinutí síťových transformátorů vůči ostatním vinutím a správné rozmístění 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součástek. Dále </a:t>
            </a:r>
            <a:r>
              <a:rPr lang="cs-CZ" sz="2400">
                <a:latin typeface="Times New Roman" pitchFamily="18" charset="0"/>
                <a:cs typeface="Times New Roman" pitchFamily="18" charset="0"/>
              </a:rPr>
              <a:t>speciální odrušovací tlumivky, kondenzátory a přepěťové ochranné prvky.</a:t>
            </a:r>
          </a:p>
        </p:txBody>
      </p:sp>
    </p:spTree>
    <p:extLst>
      <p:ext uri="{BB962C8B-B14F-4D97-AF65-F5344CB8AC3E}">
        <p14:creationId xmlns:p14="http://schemas.microsoft.com/office/powerpoint/2010/main" val="10864635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262817" y="260648"/>
            <a:ext cx="8640960" cy="5974923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371097" y="404664"/>
            <a:ext cx="8352928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u="sng" smtClean="0">
                <a:latin typeface="Times New Roman" pitchFamily="18" charset="0"/>
                <a:cs typeface="Times New Roman" pitchFamily="18" charset="0"/>
              </a:rPr>
              <a:t>Anotace:</a:t>
            </a:r>
          </a:p>
          <a:p>
            <a:r>
              <a:rPr lang="cs-CZ" sz="2400">
                <a:latin typeface="Times New Roman" pitchFamily="18" charset="0"/>
                <a:cs typeface="Times New Roman" pitchFamily="18" charset="0"/>
              </a:rPr>
              <a:t>Tato prezentace slouží k výkladu 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vlastností elektronických zařízení. </a:t>
            </a:r>
            <a:r>
              <a:rPr lang="cs-CZ" sz="2400">
                <a:latin typeface="Times New Roman" pitchFamily="18" charset="0"/>
                <a:cs typeface="Times New Roman" pitchFamily="18" charset="0"/>
              </a:rPr>
              <a:t>Žáci 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na základě studia stanoví vlastnosti a funkce jednoduchých přístrojů a komponent pro systémy EZS.</a:t>
            </a:r>
            <a:endParaRPr lang="cs-CZ" sz="2400">
              <a:latin typeface="Times New Roman" pitchFamily="18" charset="0"/>
              <a:cs typeface="Times New Roman" pitchFamily="18" charset="0"/>
            </a:endParaRPr>
          </a:p>
          <a:p>
            <a:pPr algn="just"/>
            <a:r>
              <a:rPr lang="cs-CZ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>
                <a:latin typeface="Times New Roman" pitchFamily="18" charset="0"/>
                <a:cs typeface="Times New Roman" pitchFamily="18" charset="0"/>
              </a:rPr>
            </a:br>
            <a:r>
              <a:rPr lang="cs-CZ" b="1" u="sng" smtClean="0">
                <a:latin typeface="Times New Roman" pitchFamily="18" charset="0"/>
                <a:cs typeface="Times New Roman" pitchFamily="18" charset="0"/>
              </a:rPr>
              <a:t>Použité </a:t>
            </a:r>
            <a:r>
              <a:rPr lang="cs-CZ" b="1" u="sng">
                <a:latin typeface="Times New Roman" pitchFamily="18" charset="0"/>
                <a:cs typeface="Times New Roman" pitchFamily="18" charset="0"/>
              </a:rPr>
              <a:t>zdroje</a:t>
            </a:r>
            <a:r>
              <a:rPr lang="cs-CZ" b="1" u="sng" smtClean="0"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>
                <a:latin typeface="Times New Roman" pitchFamily="18" charset="0"/>
                <a:cs typeface="Times New Roman" pitchFamily="18" charset="0"/>
              </a:rPr>
              <a:t>článek „Elektromagnetická slučitelnost„ </a:t>
            </a:r>
            <a:r>
              <a:rPr lang="en-US">
                <a:latin typeface="Times New Roman" pitchFamily="18" charset="0"/>
                <a:cs typeface="Times New Roman" pitchFamily="18" charset="0"/>
              </a:rPr>
              <a:t>Ing. Ladislav Havlik, CSc.</a:t>
            </a:r>
            <a:endParaRPr lang="cs-CZ">
              <a:latin typeface="Times New Roman" pitchFamily="18" charset="0"/>
              <a:cs typeface="Times New Roman" pitchFamily="18" charset="0"/>
            </a:endParaRPr>
          </a:p>
          <a:p>
            <a:r>
              <a:rPr lang="cs-CZ" b="1"/>
              <a:t>	         </a:t>
            </a:r>
            <a:r>
              <a:rPr lang="cs-CZ">
                <a:latin typeface="Times New Roman" pitchFamily="18" charset="0"/>
                <a:cs typeface="Times New Roman" pitchFamily="18" charset="0"/>
              </a:rPr>
              <a:t>přednášky „ELEKTROMAGNETICKÁ KOMPATIBILITA“            	           Prof. Ing. Jiří Svačina, CSc.</a:t>
            </a:r>
          </a:p>
          <a:p>
            <a:pPr algn="just"/>
            <a:endParaRPr lang="cs-CZ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76434" y="4995359"/>
            <a:ext cx="835292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400">
                <a:latin typeface="Times New Roman" pitchFamily="18" charset="0"/>
                <a:cs typeface="Times New Roman" pitchFamily="18" charset="0"/>
              </a:rPr>
              <a:t>Autorem materiálu a všech jeho částí, není-li uvedeno jinak, 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je Ing. Janyška Lubomír</a:t>
            </a:r>
            <a:endParaRPr lang="cs-CZ" sz="240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48167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950</TotalTime>
  <Words>561</Words>
  <Application>Microsoft Office PowerPoint</Application>
  <PresentationFormat>Předvádění na obrazovce (4:3)</PresentationFormat>
  <Paragraphs>46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Aerodynamika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Janes</dc:creator>
  <cp:lastModifiedBy>Janes</cp:lastModifiedBy>
  <cp:revision>102</cp:revision>
  <dcterms:created xsi:type="dcterms:W3CDTF">2013-03-27T08:46:28Z</dcterms:created>
  <dcterms:modified xsi:type="dcterms:W3CDTF">2014-10-02T10:47:18Z</dcterms:modified>
</cp:coreProperties>
</file>