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5" r:id="rId7"/>
    <p:sldId id="272" r:id="rId8"/>
    <p:sldId id="269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Elektromagnetick</a:t>
            </a:r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á</a:t>
            </a:r>
            <a:r>
              <a:rPr lang="en-US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slu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itelnost</a:t>
            </a:r>
            <a:endParaRPr lang="cs-CZ" sz="3200" b="1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materiálu:  III/2-13-07_Odrušení signálů-2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okruh:	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Elektromagnetick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 slu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itelnost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Datum tvorby:  10.11.2013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tabLst>
                <a:tab pos="457200" algn="l"/>
              </a:tabLst>
            </a:pPr>
            <a:r>
              <a:rPr lang="cs-CZ" sz="2400" b="1" smtClean="0">
                <a:solidFill>
                  <a:srgbClr val="0070C0"/>
                </a:solidFill>
                <a:latin typeface="Times New Roman"/>
                <a:ea typeface="Times New Roman"/>
              </a:rPr>
              <a:t>ODRUŠOVACÍ TLUMIVKY</a:t>
            </a:r>
            <a:endParaRPr lang="cs-CZ" sz="2400" b="1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98118" y="2132856"/>
            <a:ext cx="8064896" cy="1200329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just"/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Odrušovací tlumivky  se zapojují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do proudových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obvodů. Jejich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rozměry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jsou tedy dány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velikostí protékajícího pracovního proudu.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98119" y="1220529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Odrušovací tlumivky jsou nejnákladnější a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nejobjemnější pasivní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prvky užívané v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technice odrušování.</a:t>
            </a:r>
            <a:endParaRPr lang="cs-CZ" sz="240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8118" y="3333185"/>
            <a:ext cx="800632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Principiální zapojení odrušovací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tlumivky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mezi zdroj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rušení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 a přijímač rušení.</a:t>
            </a:r>
            <a:endParaRPr lang="cs-CZ" sz="240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18" y="4293096"/>
            <a:ext cx="4499115" cy="2052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Šipka dolů 12"/>
          <p:cNvSpPr/>
          <p:nvPr/>
        </p:nvSpPr>
        <p:spPr>
          <a:xfrm rot="2874507">
            <a:off x="4303908" y="3636022"/>
            <a:ext cx="216024" cy="131414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09015" y="1556792"/>
            <a:ext cx="79425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Zásadní </a:t>
            </a:r>
            <a:r>
              <a:rPr lang="cs-CZ" sz="2400">
                <a:latin typeface="Times New Roman"/>
                <a:ea typeface="Times New Roman"/>
              </a:rPr>
              <a:t>význam pro elektrické vlastnosti tlumivky </a:t>
            </a:r>
            <a:r>
              <a:rPr lang="cs-CZ" sz="2400" smtClean="0">
                <a:latin typeface="Times New Roman"/>
                <a:ea typeface="Times New Roman"/>
              </a:rPr>
              <a:t>jako odrušovacího </a:t>
            </a:r>
            <a:r>
              <a:rPr lang="cs-CZ" sz="2400">
                <a:latin typeface="Times New Roman"/>
                <a:ea typeface="Times New Roman"/>
              </a:rPr>
              <a:t>elementu mají </a:t>
            </a:r>
            <a:r>
              <a:rPr lang="cs-CZ" sz="2400" smtClean="0">
                <a:latin typeface="Times New Roman"/>
                <a:ea typeface="Times New Roman"/>
              </a:rPr>
              <a:t>její parazitní </a:t>
            </a:r>
            <a:r>
              <a:rPr lang="cs-CZ" sz="2400">
                <a:latin typeface="Times New Roman"/>
                <a:ea typeface="Times New Roman"/>
              </a:rPr>
              <a:t>parametry.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9015" y="491188"/>
            <a:ext cx="799288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Analýzou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tohoto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tlumivkového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filtru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lze stanovit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jeho základní parametr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– vložný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útlum v [dB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].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09015" y="2636912"/>
            <a:ext cx="7992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Kromě žádoucího </a:t>
            </a:r>
            <a:r>
              <a:rPr lang="cs-CZ" sz="2400">
                <a:latin typeface="Times New Roman"/>
                <a:ea typeface="Times New Roman"/>
              </a:rPr>
              <a:t>parametru – indukčnosti L, </a:t>
            </a:r>
            <a:r>
              <a:rPr lang="cs-CZ" sz="2400" smtClean="0">
                <a:latin typeface="Times New Roman"/>
                <a:ea typeface="Times New Roman"/>
              </a:rPr>
              <a:t>vykazuje </a:t>
            </a:r>
            <a:r>
              <a:rPr lang="cs-CZ" sz="2400">
                <a:latin typeface="Times New Roman"/>
                <a:ea typeface="Times New Roman"/>
              </a:rPr>
              <a:t>každá</a:t>
            </a:r>
          </a:p>
          <a:p>
            <a:pPr algn="just"/>
            <a:r>
              <a:rPr lang="cs-CZ" sz="2400">
                <a:latin typeface="Times New Roman"/>
                <a:ea typeface="Times New Roman"/>
              </a:rPr>
              <a:t>tlumivka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ztrátový odpor vinutí R </a:t>
            </a:r>
            <a:r>
              <a:rPr lang="cs-CZ" sz="2400">
                <a:latin typeface="Times New Roman"/>
                <a:ea typeface="Times New Roman"/>
              </a:rPr>
              <a:t>a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 parazitní kapacity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C.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580307" y="3645024"/>
            <a:ext cx="397129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Tyto kapacity způsobují, že tlumivka se chová jako rezonanční obvod, který </a:t>
            </a:r>
            <a:r>
              <a:rPr lang="cs-CZ" sz="2400" smtClean="0">
                <a:latin typeface="Times New Roman"/>
                <a:ea typeface="Times New Roman"/>
              </a:rPr>
              <a:t>s </a:t>
            </a:r>
            <a:r>
              <a:rPr lang="cs-CZ" sz="2400">
                <a:latin typeface="Times New Roman"/>
                <a:ea typeface="Times New Roman"/>
              </a:rPr>
              <a:t>rostoucím kmitočtem zhoršuje </a:t>
            </a:r>
            <a:r>
              <a:rPr lang="cs-CZ" sz="2400" smtClean="0">
                <a:latin typeface="Times New Roman"/>
                <a:ea typeface="Times New Roman"/>
              </a:rPr>
              <a:t>odrušovací efekt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15" y="3912804"/>
            <a:ext cx="3744416" cy="22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ů 4"/>
          <p:cNvSpPr/>
          <p:nvPr/>
        </p:nvSpPr>
        <p:spPr>
          <a:xfrm rot="1744378">
            <a:off x="2198614" y="3349056"/>
            <a:ext cx="268874" cy="156344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 rot="2829776">
            <a:off x="4602062" y="3162144"/>
            <a:ext cx="288032" cy="25703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5702" y="404664"/>
            <a:ext cx="799288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Na základě těchto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skutečností musí dobrá odrušovací tlumivka splňovat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následující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požadavky:</a:t>
            </a:r>
          </a:p>
        </p:txBody>
      </p:sp>
      <p:sp>
        <p:nvSpPr>
          <p:cNvPr id="4" name="Obdélník 3"/>
          <p:cNvSpPr/>
          <p:nvPr/>
        </p:nvSpPr>
        <p:spPr>
          <a:xfrm>
            <a:off x="2195736" y="1585391"/>
            <a:ext cx="642285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Velká </a:t>
            </a:r>
            <a:r>
              <a:rPr lang="cs-CZ" sz="2400">
                <a:latin typeface="Times New Roman"/>
                <a:ea typeface="Times New Roman"/>
              </a:rPr>
              <a:t>indukčnost (mH) při </a:t>
            </a:r>
            <a:r>
              <a:rPr lang="cs-CZ" sz="2400" smtClean="0">
                <a:latin typeface="Times New Roman"/>
                <a:ea typeface="Times New Roman"/>
              </a:rPr>
              <a:t>malých rozměrech.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95736" y="2321004"/>
            <a:ext cx="642285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Minimální </a:t>
            </a:r>
            <a:r>
              <a:rPr lang="cs-CZ" sz="2400">
                <a:latin typeface="Times New Roman"/>
                <a:ea typeface="Times New Roman"/>
              </a:rPr>
              <a:t>parazitní kapacity tlumivky.</a:t>
            </a:r>
          </a:p>
        </p:txBody>
      </p:sp>
      <p:sp>
        <p:nvSpPr>
          <p:cNvPr id="2" name="Šipka doprava 1"/>
          <p:cNvSpPr/>
          <p:nvPr/>
        </p:nvSpPr>
        <p:spPr>
          <a:xfrm>
            <a:off x="625702" y="1643608"/>
            <a:ext cx="561922" cy="3452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634478" y="2379221"/>
            <a:ext cx="561922" cy="3452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635367" y="3272933"/>
            <a:ext cx="561922" cy="3452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635367" y="4293096"/>
            <a:ext cx="561922" cy="3452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626403" y="5445224"/>
            <a:ext cx="561922" cy="3452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95736" y="3030051"/>
            <a:ext cx="64060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Co </a:t>
            </a:r>
            <a:r>
              <a:rPr lang="cs-CZ" sz="2400">
                <a:latin typeface="Times New Roman"/>
                <a:ea typeface="Times New Roman"/>
              </a:rPr>
              <a:t>největší </a:t>
            </a:r>
            <a:r>
              <a:rPr lang="cs-CZ" sz="2400" smtClean="0">
                <a:latin typeface="Times New Roman"/>
                <a:ea typeface="Times New Roman"/>
              </a:rPr>
              <a:t>činné ztráty</a:t>
            </a:r>
            <a:r>
              <a:rPr lang="cs-CZ" sz="2400">
                <a:latin typeface="Times New Roman"/>
                <a:ea typeface="Times New Roman"/>
              </a:rPr>
              <a:t>, tedy co </a:t>
            </a:r>
            <a:r>
              <a:rPr lang="cs-CZ" sz="2400" smtClean="0">
                <a:latin typeface="Times New Roman"/>
                <a:ea typeface="Times New Roman"/>
              </a:rPr>
              <a:t>největší vložený útlum </a:t>
            </a:r>
            <a:r>
              <a:rPr lang="cs-CZ" sz="2400">
                <a:latin typeface="Times New Roman"/>
                <a:ea typeface="Times New Roman"/>
              </a:rPr>
              <a:t>na kmitočtu řádu 100 kHz.</a:t>
            </a:r>
          </a:p>
        </p:txBody>
      </p:sp>
      <p:sp>
        <p:nvSpPr>
          <p:cNvPr id="6" name="Obdélník 5"/>
          <p:cNvSpPr/>
          <p:nvPr/>
        </p:nvSpPr>
        <p:spPr>
          <a:xfrm>
            <a:off x="2195736" y="4004047"/>
            <a:ext cx="64060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Tlumivka s feromagnetickým jádrem se </a:t>
            </a:r>
            <a:r>
              <a:rPr lang="cs-CZ" sz="2400" smtClean="0">
                <a:latin typeface="Times New Roman"/>
                <a:ea typeface="Times New Roman"/>
              </a:rPr>
              <a:t>nesmí být přesycena při </a:t>
            </a:r>
            <a:r>
              <a:rPr lang="cs-CZ" sz="2400">
                <a:latin typeface="Times New Roman"/>
                <a:ea typeface="Times New Roman"/>
              </a:rPr>
              <a:t>proudech, pro něž je </a:t>
            </a:r>
            <a:r>
              <a:rPr lang="cs-CZ" sz="2400" smtClean="0">
                <a:latin typeface="Times New Roman"/>
                <a:ea typeface="Times New Roman"/>
              </a:rPr>
              <a:t>určena.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199824" y="5202341"/>
            <a:ext cx="642285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Tvar </a:t>
            </a:r>
            <a:r>
              <a:rPr lang="cs-CZ" sz="2400" smtClean="0">
                <a:latin typeface="Times New Roman"/>
                <a:ea typeface="Times New Roman"/>
              </a:rPr>
              <a:t>jádra </a:t>
            </a:r>
            <a:r>
              <a:rPr lang="cs-CZ" sz="2400">
                <a:latin typeface="Times New Roman"/>
                <a:ea typeface="Times New Roman"/>
              </a:rPr>
              <a:t>a jeho permeabilita musí být takové, aby umožňovaly </a:t>
            </a:r>
            <a:r>
              <a:rPr lang="cs-CZ" sz="2400" smtClean="0">
                <a:latin typeface="Times New Roman"/>
                <a:ea typeface="Times New Roman"/>
              </a:rPr>
              <a:t>dosáhnout maximální ndukčnosti.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5" grpId="0"/>
      <p:bldP spid="6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61431" y="507576"/>
            <a:ext cx="799288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Existuje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velké množství různých konstrukčních typů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odrušovacích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tlumivek, které lze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rozdělit do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dvou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skupin:</a:t>
            </a:r>
          </a:p>
        </p:txBody>
      </p:sp>
      <p:sp>
        <p:nvSpPr>
          <p:cNvPr id="2" name="Obdélník 1"/>
          <p:cNvSpPr/>
          <p:nvPr/>
        </p:nvSpPr>
        <p:spPr>
          <a:xfrm>
            <a:off x="1691679" y="1700808"/>
            <a:ext cx="686454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Tlumivky pro potlačení symetrické složky </a:t>
            </a:r>
            <a:r>
              <a:rPr lang="cs-CZ" sz="2400" smtClean="0">
                <a:latin typeface="Times New Roman"/>
                <a:ea typeface="Times New Roman"/>
              </a:rPr>
              <a:t>rušení a vysokofrekvenční blokovací </a:t>
            </a:r>
            <a:r>
              <a:rPr lang="cs-CZ" sz="2400">
                <a:latin typeface="Times New Roman"/>
                <a:ea typeface="Times New Roman"/>
              </a:rPr>
              <a:t>tlumivky.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61431" y="3068960"/>
            <a:ext cx="799098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Konstrukčně jsou tlumivky </a:t>
            </a:r>
            <a:r>
              <a:rPr lang="cs-CZ" sz="2400" smtClean="0">
                <a:latin typeface="Times New Roman"/>
                <a:ea typeface="Times New Roman"/>
              </a:rPr>
              <a:t>provedeny na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uzavřeném</a:t>
            </a:r>
            <a:r>
              <a:rPr lang="cs-CZ" sz="2400" smtClean="0">
                <a:latin typeface="Times New Roman"/>
                <a:ea typeface="Times New Roman"/>
              </a:rPr>
              <a:t> magnetickém jádru </a:t>
            </a:r>
            <a:r>
              <a:rPr lang="cs-CZ" sz="2400">
                <a:latin typeface="Times New Roman"/>
                <a:ea typeface="Times New Roman"/>
              </a:rPr>
              <a:t>nebo </a:t>
            </a:r>
            <a:r>
              <a:rPr lang="cs-CZ" sz="2400" smtClean="0">
                <a:latin typeface="Times New Roman"/>
                <a:ea typeface="Times New Roman"/>
              </a:rPr>
              <a:t>na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otevřeném </a:t>
            </a:r>
            <a:r>
              <a:rPr lang="cs-CZ" sz="2400" smtClean="0">
                <a:latin typeface="Times New Roman"/>
                <a:ea typeface="Times New Roman"/>
              </a:rPr>
              <a:t>jádru.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61431" y="1916832"/>
            <a:ext cx="554185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30" y="4221087"/>
            <a:ext cx="3146473" cy="1378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472" y="4300544"/>
            <a:ext cx="3900942" cy="131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lů 6"/>
          <p:cNvSpPr/>
          <p:nvPr/>
        </p:nvSpPr>
        <p:spPr>
          <a:xfrm rot="2220658">
            <a:off x="7380312" y="3484458"/>
            <a:ext cx="216024" cy="102466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 rot="3555637">
            <a:off x="3664033" y="3491906"/>
            <a:ext cx="216024" cy="161727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6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61431" y="507576"/>
            <a:ext cx="799288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Existuje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velké množství různých konstrukčních typů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odrušovacích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tlumivek, které lze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rozdělit do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dvou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skupin:</a:t>
            </a:r>
          </a:p>
        </p:txBody>
      </p:sp>
      <p:sp>
        <p:nvSpPr>
          <p:cNvPr id="2" name="Obdélník 1"/>
          <p:cNvSpPr/>
          <p:nvPr/>
        </p:nvSpPr>
        <p:spPr>
          <a:xfrm>
            <a:off x="1691679" y="1700808"/>
            <a:ext cx="686454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Tlumivky pro potlačení nesymetrické složky </a:t>
            </a:r>
            <a:r>
              <a:rPr lang="cs-CZ" sz="2400" smtClean="0">
                <a:latin typeface="Times New Roman"/>
                <a:ea typeface="Times New Roman"/>
              </a:rPr>
              <a:t>- s proudovou kompenzací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61431" y="2708920"/>
            <a:ext cx="799098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Princip </a:t>
            </a:r>
            <a:r>
              <a:rPr lang="cs-CZ" sz="2400">
                <a:latin typeface="Times New Roman"/>
                <a:ea typeface="Times New Roman"/>
              </a:rPr>
              <a:t>této tlumivky </a:t>
            </a:r>
            <a:r>
              <a:rPr lang="cs-CZ" sz="2400" smtClean="0">
                <a:latin typeface="Times New Roman"/>
                <a:ea typeface="Times New Roman"/>
              </a:rPr>
              <a:t>spočívá v </a:t>
            </a:r>
            <a:r>
              <a:rPr lang="cs-CZ" sz="2400">
                <a:latin typeface="Times New Roman"/>
                <a:ea typeface="Times New Roman"/>
              </a:rPr>
              <a:t>tom, že fázový a zpětný vodič </a:t>
            </a:r>
            <a:r>
              <a:rPr lang="cs-CZ" sz="2400" smtClean="0">
                <a:latin typeface="Times New Roman"/>
                <a:ea typeface="Times New Roman"/>
              </a:rPr>
              <a:t>jsou </a:t>
            </a:r>
            <a:r>
              <a:rPr lang="cs-CZ" sz="2400">
                <a:latin typeface="Times New Roman"/>
                <a:ea typeface="Times New Roman"/>
              </a:rPr>
              <a:t>navinuty na společném jádru ve stejném smyslu </a:t>
            </a:r>
            <a:r>
              <a:rPr lang="cs-CZ" sz="2400" smtClean="0">
                <a:latin typeface="Times New Roman"/>
                <a:ea typeface="Times New Roman"/>
              </a:rPr>
              <a:t>a  </a:t>
            </a:r>
            <a:r>
              <a:rPr lang="cs-CZ" sz="2400">
                <a:latin typeface="Times New Roman"/>
                <a:ea typeface="Times New Roman"/>
              </a:rPr>
              <a:t>protifázové rušivé </a:t>
            </a:r>
            <a:r>
              <a:rPr lang="cs-CZ" sz="2400" smtClean="0">
                <a:latin typeface="Times New Roman"/>
                <a:ea typeface="Times New Roman"/>
              </a:rPr>
              <a:t>proudy </a:t>
            </a:r>
            <a:r>
              <a:rPr lang="cs-CZ" sz="2400">
                <a:latin typeface="Times New Roman"/>
                <a:ea typeface="Times New Roman"/>
              </a:rPr>
              <a:t>se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vzájemně </a:t>
            </a:r>
            <a:r>
              <a:rPr lang="cs-CZ" sz="2400" smtClean="0">
                <a:latin typeface="Times New Roman"/>
                <a:ea typeface="Times New Roman"/>
              </a:rPr>
              <a:t>ruší.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61431" y="1916832"/>
            <a:ext cx="554185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6383" y="4221088"/>
            <a:ext cx="6051961" cy="2124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84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476672"/>
            <a:ext cx="812755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Pro soufázové rušivé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proudy obou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vodičů (tedy pro rušivé proudy protékající oběma vodiči ve stejném směru)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mají magnetické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toky souhlasný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směr.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1844824"/>
            <a:ext cx="8127550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Tedy efektivní indukčnost pro tyto proudy je 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značná, a proto dochází k jejich maximálnímu potlačení.</a:t>
            </a:r>
            <a:endParaRPr lang="cs-CZ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2828836"/>
            <a:ext cx="812755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Přitom zde nedochází ani k přesycení jádra, ani k úbytku napětí v obvodu pracovního proudu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při kmitočtu 50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Hz.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160840"/>
            <a:ext cx="5737476" cy="2428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7906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článek „Elektromagnetická slučitelnost„ 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Ing. Ladislav Havlik, CSc.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/>
              <a:t>	        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přednášky „ELEKTROMAGNETICKÁ KOMPATIBILITA“            	           Prof. Ing. Jiří Svačina, CSc.</a:t>
            </a:r>
          </a:p>
          <a:p>
            <a:pPr algn="just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1042</TotalTime>
  <Words>442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109</cp:revision>
  <dcterms:created xsi:type="dcterms:W3CDTF">2013-03-27T08:46:28Z</dcterms:created>
  <dcterms:modified xsi:type="dcterms:W3CDTF">2014-10-02T10:47:34Z</dcterms:modified>
</cp:coreProperties>
</file>