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5" r:id="rId7"/>
    <p:sldId id="272" r:id="rId8"/>
    <p:sldId id="269" r:id="rId9"/>
    <p:sldId id="27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III/2-13-09_Odrušení signálů-4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10.1.2014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tabLst>
                <a:tab pos="457200" algn="l"/>
              </a:tabLst>
            </a:pPr>
            <a:r>
              <a:rPr lang="cs-CZ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ODRUŠOVACÍ </a:t>
            </a:r>
            <a:r>
              <a:rPr lang="pl-PL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FILTRY</a:t>
            </a:r>
            <a:endParaRPr lang="cs-CZ" sz="2400" b="1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124744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K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dokonalejší ochraně před působením vysokofrekvenčního rušení šířícího se po vedení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se používají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odrušovací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filtry.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276872"/>
            <a:ext cx="80087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Jedná se o 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filtry LC typu dolní propust, které bez potlačení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propouštějí signály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(proudy) s kmitočtem nižším než je určitý mezní kmitočet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f </a:t>
            </a:r>
            <a:r>
              <a:rPr lang="cs-CZ" sz="2400" baseline="-25000" dirty="0" smtClean="0">
                <a:solidFill>
                  <a:prstClr val="black"/>
                </a:solidFill>
                <a:latin typeface="Times New Roman"/>
                <a:ea typeface="Times New Roman"/>
              </a:rPr>
              <a:t>m.</a:t>
            </a:r>
            <a:endParaRPr lang="cs-CZ" sz="2400" baseline="-25000" dirty="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3929189"/>
            <a:ext cx="80087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Složky, jejichž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kmitočet je vyšší než tento mezní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kmitočet s poklesem tlumí.</a:t>
            </a:r>
            <a:endParaRPr lang="cs-CZ" sz="2400" dirty="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2354" y="5013176"/>
            <a:ext cx="805209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současné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době existuje řada druhů odrušovacích filtrů EMC.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09015" y="1556792"/>
            <a:ext cx="7942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Jako </a:t>
            </a:r>
            <a:r>
              <a:rPr lang="cs-CZ" sz="2400" dirty="0">
                <a:latin typeface="Times New Roman"/>
                <a:ea typeface="Times New Roman"/>
              </a:rPr>
              <a:t>síťový odrušovací filtr označujeme filtr </a:t>
            </a:r>
            <a:r>
              <a:rPr lang="cs-CZ" sz="2400" dirty="0" smtClean="0">
                <a:latin typeface="Times New Roman"/>
                <a:ea typeface="Times New Roman"/>
              </a:rPr>
              <a:t>zapojený, </a:t>
            </a:r>
            <a:r>
              <a:rPr lang="cs-CZ" sz="2400" dirty="0">
                <a:latin typeface="Times New Roman"/>
                <a:ea typeface="Times New Roman"/>
              </a:rPr>
              <a:t>do energetické napájecí </a:t>
            </a:r>
            <a:r>
              <a:rPr lang="cs-CZ" sz="2400" dirty="0" smtClean="0">
                <a:latin typeface="Times New Roman"/>
                <a:ea typeface="Times New Roman"/>
              </a:rPr>
              <a:t>sítě, </a:t>
            </a:r>
            <a:r>
              <a:rPr lang="cs-CZ" sz="2400" dirty="0">
                <a:latin typeface="Times New Roman"/>
                <a:ea typeface="Times New Roman"/>
              </a:rPr>
              <a:t>či </a:t>
            </a:r>
            <a:r>
              <a:rPr lang="cs-CZ" sz="2400" dirty="0" smtClean="0">
                <a:latin typeface="Times New Roman"/>
                <a:ea typeface="Times New Roman"/>
              </a:rPr>
              <a:t>do napájecího </a:t>
            </a:r>
            <a:r>
              <a:rPr lang="cs-CZ" sz="2400" dirty="0">
                <a:latin typeface="Times New Roman"/>
                <a:ea typeface="Times New Roman"/>
              </a:rPr>
              <a:t>vstupu přístroje.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9015" y="491188"/>
            <a:ext cx="79928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Síťové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(napájecí) odrušovací filtry</a:t>
            </a:r>
          </a:p>
        </p:txBody>
      </p:sp>
      <p:sp>
        <p:nvSpPr>
          <p:cNvPr id="2" name="Obdélník 1"/>
          <p:cNvSpPr/>
          <p:nvPr/>
        </p:nvSpPr>
        <p:spPr>
          <a:xfrm>
            <a:off x="609015" y="4725144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Tento </a:t>
            </a:r>
            <a:r>
              <a:rPr lang="cs-CZ" sz="2400" dirty="0">
                <a:latin typeface="Times New Roman"/>
                <a:ea typeface="Times New Roman"/>
              </a:rPr>
              <a:t>druh odrušovacího filtru je asi v současné praxi EMC nejčastější.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83863" y="2987953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Druhy </a:t>
            </a:r>
            <a:r>
              <a:rPr lang="cs-CZ" sz="2400" dirty="0">
                <a:latin typeface="Times New Roman"/>
                <a:ea typeface="Times New Roman"/>
              </a:rPr>
              <a:t>rušivých </a:t>
            </a:r>
            <a:r>
              <a:rPr lang="cs-CZ" sz="2400" dirty="0" smtClean="0">
                <a:latin typeface="Times New Roman"/>
                <a:ea typeface="Times New Roman"/>
              </a:rPr>
              <a:t>signálů energetických sítí  (</a:t>
            </a:r>
            <a:r>
              <a:rPr lang="cs-CZ" sz="2400" dirty="0" err="1" smtClean="0">
                <a:latin typeface="Times New Roman"/>
                <a:ea typeface="Times New Roman"/>
              </a:rPr>
              <a:t>soufázové</a:t>
            </a:r>
            <a:r>
              <a:rPr lang="cs-CZ" sz="2400" dirty="0" smtClean="0">
                <a:latin typeface="Times New Roman"/>
                <a:ea typeface="Times New Roman"/>
              </a:rPr>
              <a:t> </a:t>
            </a:r>
            <a:r>
              <a:rPr lang="cs-CZ" sz="2400" dirty="0">
                <a:latin typeface="Times New Roman"/>
                <a:ea typeface="Times New Roman"/>
              </a:rPr>
              <a:t>i </a:t>
            </a:r>
            <a:r>
              <a:rPr lang="cs-CZ" sz="2400" dirty="0" err="1" smtClean="0">
                <a:latin typeface="Times New Roman"/>
                <a:ea typeface="Times New Roman"/>
              </a:rPr>
              <a:t>protifázové</a:t>
            </a:r>
            <a:r>
              <a:rPr lang="cs-CZ" sz="2400" dirty="0" smtClean="0">
                <a:latin typeface="Times New Roman"/>
                <a:ea typeface="Times New Roman"/>
              </a:rPr>
              <a:t>) </a:t>
            </a:r>
            <a:r>
              <a:rPr lang="cs-CZ" sz="2400" dirty="0">
                <a:latin typeface="Times New Roman"/>
                <a:ea typeface="Times New Roman"/>
              </a:rPr>
              <a:t>jsou odstraněny při použití </a:t>
            </a:r>
            <a:r>
              <a:rPr lang="cs-CZ" sz="2400" dirty="0" smtClean="0">
                <a:latin typeface="Times New Roman"/>
                <a:ea typeface="Times New Roman"/>
              </a:rPr>
              <a:t>čtyřpólového odrušovacího filtru.</a:t>
            </a:r>
            <a:endParaRPr lang="cs-CZ" sz="2400" dirty="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5702" y="404664"/>
            <a:ext cx="799288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Principiální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zapojení filtru do vedení mezi zdroj a přijímač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rušení.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9552" y="5157192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Protože se jedná o obvod </a:t>
            </a:r>
            <a:r>
              <a:rPr lang="cs-CZ" sz="2400">
                <a:latin typeface="Times New Roman"/>
                <a:ea typeface="Times New Roman"/>
              </a:rPr>
              <a:t>může být filtr LC, příp. RC popsán </a:t>
            </a:r>
            <a:r>
              <a:rPr lang="cs-CZ" sz="2400" smtClean="0">
                <a:latin typeface="Times New Roman"/>
                <a:ea typeface="Times New Roman"/>
              </a:rPr>
              <a:t>sadou parametrů</a:t>
            </a:r>
            <a:r>
              <a:rPr lang="cs-CZ" sz="2400"/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02" y="1531616"/>
            <a:ext cx="7948985" cy="3254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41357" y="476672"/>
            <a:ext cx="81150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l-PL" sz="2400" smtClean="0">
                <a:latin typeface="Times New Roman"/>
                <a:ea typeface="Times New Roman"/>
              </a:rPr>
              <a:t>Je třeba si uvědomit, že </a:t>
            </a:r>
            <a:r>
              <a:rPr lang="cs-CZ" sz="2400" smtClean="0">
                <a:latin typeface="Times New Roman"/>
                <a:ea typeface="Times New Roman"/>
              </a:rPr>
              <a:t>vlastnosti </a:t>
            </a:r>
            <a:r>
              <a:rPr lang="cs-CZ" sz="2400">
                <a:latin typeface="Times New Roman"/>
                <a:ea typeface="Times New Roman"/>
              </a:rPr>
              <a:t>filtru a </a:t>
            </a:r>
            <a:r>
              <a:rPr lang="cs-CZ" sz="2400" smtClean="0">
                <a:latin typeface="Times New Roman"/>
                <a:ea typeface="Times New Roman"/>
              </a:rPr>
              <a:t>velikost jeho </a:t>
            </a:r>
            <a:r>
              <a:rPr lang="cs-CZ" sz="2400">
                <a:latin typeface="Times New Roman"/>
                <a:ea typeface="Times New Roman"/>
              </a:rPr>
              <a:t>vložného útlumu závisí jednak na </a:t>
            </a:r>
            <a:r>
              <a:rPr lang="cs-CZ" sz="2400" smtClean="0">
                <a:latin typeface="Times New Roman"/>
                <a:ea typeface="Times New Roman"/>
              </a:rPr>
              <a:t>jeho </a:t>
            </a:r>
            <a:r>
              <a:rPr lang="pl-PL" sz="2400" smtClean="0">
                <a:latin typeface="Times New Roman"/>
                <a:ea typeface="Times New Roman"/>
              </a:rPr>
              <a:t>vlastních parametrech a současně na </a:t>
            </a:r>
            <a:r>
              <a:rPr lang="pl-PL" sz="2400" smtClean="0">
                <a:solidFill>
                  <a:srgbClr val="FF0000"/>
                </a:solidFill>
                <a:latin typeface="Times New Roman"/>
                <a:ea typeface="Times New Roman"/>
              </a:rPr>
              <a:t>impedančních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parametrech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zdroje i přijímače rušení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80720" y="2715091"/>
            <a:ext cx="813509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A právě neurčitost těchto impedancí </a:t>
            </a:r>
            <a:r>
              <a:rPr lang="cs-CZ" sz="2400" smtClean="0">
                <a:latin typeface="Times New Roman"/>
                <a:ea typeface="Times New Roman"/>
              </a:rPr>
              <a:t>způsobuje značné </a:t>
            </a:r>
            <a:r>
              <a:rPr lang="cs-CZ" sz="2400">
                <a:latin typeface="Times New Roman"/>
                <a:ea typeface="Times New Roman"/>
              </a:rPr>
              <a:t>obtíže při návrhu síťového </a:t>
            </a:r>
            <a:r>
              <a:rPr lang="cs-CZ" sz="2400" smtClean="0">
                <a:latin typeface="Times New Roman"/>
                <a:ea typeface="Times New Roman"/>
              </a:rPr>
              <a:t>odrušovacího filtru.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1283" y="4077072"/>
            <a:ext cx="813509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Proto se vyskytují velké </a:t>
            </a:r>
            <a:r>
              <a:rPr lang="cs-CZ" sz="2400">
                <a:latin typeface="Times New Roman"/>
                <a:ea typeface="Times New Roman"/>
              </a:rPr>
              <a:t>odchylky hodnot </a:t>
            </a:r>
            <a:r>
              <a:rPr lang="cs-CZ" sz="2400" smtClean="0">
                <a:latin typeface="Times New Roman"/>
                <a:ea typeface="Times New Roman"/>
              </a:rPr>
              <a:t>vložného útlumu </a:t>
            </a:r>
            <a:r>
              <a:rPr lang="cs-CZ" sz="2400">
                <a:latin typeface="Times New Roman"/>
                <a:ea typeface="Times New Roman"/>
              </a:rPr>
              <a:t>v závislosti na vnějších pracovních (= impedančních</a:t>
            </a:r>
            <a:r>
              <a:rPr lang="cs-CZ" sz="2400" smtClean="0">
                <a:latin typeface="Times New Roman"/>
                <a:ea typeface="Times New Roman"/>
              </a:rPr>
              <a:t>) </a:t>
            </a:r>
            <a:r>
              <a:rPr lang="pl-PL" sz="2400" smtClean="0">
                <a:latin typeface="Times New Roman"/>
                <a:ea typeface="Times New Roman"/>
              </a:rPr>
              <a:t>podmínkách </a:t>
            </a:r>
            <a:r>
              <a:rPr lang="pl-PL" sz="2400">
                <a:latin typeface="Times New Roman"/>
                <a:ea typeface="Times New Roman"/>
              </a:rPr>
              <a:t>obvodů, v nichž je zapojen.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11561" y="548680"/>
            <a:ext cx="79446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Rozdíly </a:t>
            </a:r>
            <a:r>
              <a:rPr lang="cs-CZ" sz="2400">
                <a:latin typeface="Times New Roman"/>
                <a:ea typeface="Times New Roman"/>
              </a:rPr>
              <a:t>mezi útlumem filtrů udávaným v katalozích </a:t>
            </a:r>
            <a:r>
              <a:rPr lang="cs-CZ" sz="2400" smtClean="0">
                <a:latin typeface="Times New Roman"/>
                <a:ea typeface="Times New Roman"/>
              </a:rPr>
              <a:t>a skutečnými </a:t>
            </a:r>
            <a:r>
              <a:rPr lang="cs-CZ" sz="2400">
                <a:latin typeface="Times New Roman"/>
                <a:ea typeface="Times New Roman"/>
              </a:rPr>
              <a:t>hodnotami měřenými v provozních </a:t>
            </a:r>
            <a:r>
              <a:rPr lang="cs-CZ" sz="2400" smtClean="0">
                <a:latin typeface="Times New Roman"/>
                <a:ea typeface="Times New Roman"/>
              </a:rPr>
              <a:t>podmínkách tak </a:t>
            </a:r>
            <a:r>
              <a:rPr lang="cs-CZ" sz="2400">
                <a:latin typeface="Times New Roman"/>
                <a:ea typeface="Times New Roman"/>
              </a:rPr>
              <a:t>mohou dosáhnout až několik desítek dB</a:t>
            </a:r>
          </a:p>
        </p:txBody>
      </p:sp>
      <p:sp>
        <p:nvSpPr>
          <p:cNvPr id="7" name="Obdélník 6"/>
          <p:cNvSpPr/>
          <p:nvPr/>
        </p:nvSpPr>
        <p:spPr>
          <a:xfrm>
            <a:off x="625905" y="3573016"/>
            <a:ext cx="79303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Průběhy </a:t>
            </a:r>
            <a:r>
              <a:rPr lang="cs-CZ" sz="2400">
                <a:latin typeface="Times New Roman"/>
                <a:ea typeface="Times New Roman"/>
              </a:rPr>
              <a:t>jsou </a:t>
            </a:r>
            <a:r>
              <a:rPr lang="cs-CZ" sz="2400" smtClean="0">
                <a:latin typeface="Times New Roman"/>
                <a:ea typeface="Times New Roman"/>
              </a:rPr>
              <a:t>spolu se „</a:t>
            </a:r>
            <a:r>
              <a:rPr lang="cs-CZ" sz="2400">
                <a:latin typeface="Times New Roman"/>
                <a:ea typeface="Times New Roman"/>
              </a:rPr>
              <a:t>středními“ </a:t>
            </a:r>
            <a:r>
              <a:rPr lang="cs-CZ" sz="2400" smtClean="0">
                <a:latin typeface="Times New Roman"/>
                <a:ea typeface="Times New Roman"/>
              </a:rPr>
              <a:t> hodnotami </a:t>
            </a:r>
            <a:r>
              <a:rPr lang="cs-CZ" sz="2400">
                <a:latin typeface="Times New Roman"/>
                <a:ea typeface="Times New Roman"/>
              </a:rPr>
              <a:t>impedance napájecí sítě stanovenými mezinárodní normou </a:t>
            </a:r>
            <a:r>
              <a:rPr lang="cs-CZ" sz="2400" smtClean="0">
                <a:latin typeface="Times New Roman"/>
                <a:ea typeface="Times New Roman"/>
              </a:rPr>
              <a:t>CISPR a </a:t>
            </a:r>
            <a:r>
              <a:rPr lang="cs-CZ" sz="2400">
                <a:latin typeface="Times New Roman"/>
                <a:ea typeface="Times New Roman"/>
              </a:rPr>
              <a:t>jsou výchozími hodnotami pro návrh síťových filtrů jsou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1" y="1941464"/>
            <a:ext cx="79303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Impedance energetické sítě silně závisí na </a:t>
            </a:r>
            <a:r>
              <a:rPr lang="cs-CZ" sz="2400" smtClean="0">
                <a:latin typeface="Times New Roman"/>
                <a:ea typeface="Times New Roman"/>
              </a:rPr>
              <a:t>typu </a:t>
            </a:r>
            <a:r>
              <a:rPr lang="pt-BR" sz="2400" smtClean="0">
                <a:latin typeface="Times New Roman"/>
                <a:ea typeface="Times New Roman"/>
              </a:rPr>
              <a:t>a </a:t>
            </a:r>
            <a:r>
              <a:rPr lang="pt-BR" sz="2400">
                <a:latin typeface="Times New Roman"/>
                <a:ea typeface="Times New Roman"/>
              </a:rPr>
              <a:t>provedení sítě a značně se mění v závislosti </a:t>
            </a:r>
            <a:r>
              <a:rPr lang="pt-BR" sz="2400" smtClean="0">
                <a:latin typeface="Times New Roman"/>
                <a:ea typeface="Times New Roman"/>
              </a:rPr>
              <a:t>na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pl-PL" sz="2400" smtClean="0">
                <a:latin typeface="Times New Roman"/>
                <a:ea typeface="Times New Roman"/>
              </a:rPr>
              <a:t>kmitočtu </a:t>
            </a:r>
            <a:r>
              <a:rPr lang="pl-PL" sz="2400">
                <a:latin typeface="Times New Roman"/>
                <a:ea typeface="Times New Roman"/>
              </a:rPr>
              <a:t>v širokém rozsahu od jednotek až po stovky Ω.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38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476672"/>
            <a:ext cx="812755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Kromě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uvedených problémů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návrh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síťových odrušovacích filtrů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komplikován některými dalšími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skutečnostmi: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539552" y="206084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39552" y="344307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39552" y="475737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03648" y="1640703"/>
            <a:ext cx="72634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Celkový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útlum odrušovacího filtru nesmí být větší než úbytek napětí větší než 1 % až 2 % jmenovité hodnoty napájecího napětí.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19171" y="3022929"/>
            <a:ext cx="72634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Použití odrušovacího filtru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nesmí zhoršit provozní podmínky vlastního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zařízení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ohrozit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jeho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správnou činnost.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419171" y="4521894"/>
            <a:ext cx="724793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Důležitou roli hrají i ekonomické a konstrukční otázky, tj. cena filtru, jeho rozměry 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váha.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790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476672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Proto většina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dnes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používaných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síťových filtrů LC je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sestavena ze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základních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článků typu </a:t>
            </a:r>
            <a:r>
              <a:rPr lang="el-GR" sz="2400" smtClean="0">
                <a:latin typeface="Times New Roman" pitchFamily="18" charset="0"/>
                <a:cs typeface="Times New Roman" pitchFamily="18" charset="0"/>
              </a:rPr>
              <a:t>Τ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či </a:t>
            </a:r>
            <a:r>
              <a:rPr lang="el-GR" sz="2400">
                <a:latin typeface="Times New Roman" pitchFamily="18" charset="0"/>
                <a:cs typeface="Times New Roman" pitchFamily="18" charset="0"/>
              </a:rPr>
              <a:t>Π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a jejich kombinací.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67835"/>
            <a:ext cx="8064896" cy="4396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1549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/>
              <a:t>	    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přednášky „ELEKTROMAGNETICKÁ KOMPATIBILITA“            	           Prof. Ing. Jiří Svačina, CSc.</a:t>
            </a: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1228</TotalTime>
  <Words>482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125</cp:revision>
  <dcterms:created xsi:type="dcterms:W3CDTF">2013-03-27T08:46:28Z</dcterms:created>
  <dcterms:modified xsi:type="dcterms:W3CDTF">2014-10-02T10:48:06Z</dcterms:modified>
</cp:coreProperties>
</file>