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1" r:id="rId4"/>
    <p:sldId id="262" r:id="rId5"/>
    <p:sldId id="265" r:id="rId6"/>
    <p:sldId id="272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7" d="100"/>
          <a:sy n="117" d="100"/>
        </p:scale>
        <p:origin x="-1470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00000" y="892479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9916" y="3462916"/>
            <a:ext cx="460756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en-US" sz="3200" b="1" err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Elektromagnetick</a:t>
            </a:r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á</a:t>
            </a:r>
            <a:r>
              <a:rPr lang="en-US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en-US" sz="3200" b="1" err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slu</a:t>
            </a:r>
            <a:r>
              <a:rPr lang="cs-CZ" sz="3200" b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č</a:t>
            </a:r>
            <a:r>
              <a:rPr lang="en-US" sz="3200" b="1" err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itelnost</a:t>
            </a:r>
            <a:endParaRPr lang="cs-CZ" sz="3200" b="1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55068" y="5269307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Číslo materiálu:  III/2-13-12_Odrušení signálů-7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Autor:  Ing. </a:t>
            </a:r>
            <a:r>
              <a:rPr lang="cs-CZ" err="1" smtClean="0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ubomír</a:t>
            </a:r>
          </a:p>
          <a:p>
            <a:pPr>
              <a:lnSpc>
                <a:spcPct val="150000"/>
              </a:lnSpc>
            </a:pPr>
            <a:r>
              <a:rPr lang="cs-CZ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okruh:	</a:t>
            </a:r>
            <a:r>
              <a:rPr lang="en-US" smtClean="0">
                <a:latin typeface="Times New Roman" pitchFamily="18" charset="0"/>
                <a:cs typeface="Times New Roman" pitchFamily="18" charset="0"/>
              </a:rPr>
              <a:t>Elektromagnetick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á</a:t>
            </a:r>
            <a:r>
              <a:rPr lang="en-US">
                <a:latin typeface="Times New Roman" pitchFamily="18" charset="0"/>
                <a:cs typeface="Times New Roman" pitchFamily="18" charset="0"/>
              </a:rPr>
              <a:t> slu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en-US" smtClean="0">
                <a:latin typeface="Times New Roman" pitchFamily="18" charset="0"/>
                <a:cs typeface="Times New Roman" pitchFamily="18" charset="0"/>
              </a:rPr>
              <a:t>itelnost</a:t>
            </a:r>
            <a:endParaRPr lang="cs-CZ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Ročník:  III.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Datum tvorby:  10.1.2014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609015" y="548680"/>
            <a:ext cx="7942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Zenerovy diody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609016" y="1340768"/>
            <a:ext cx="794258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Používají se </a:t>
            </a:r>
            <a:r>
              <a:rPr lang="cs-CZ" sz="2400" smtClean="0">
                <a:latin typeface="Times New Roman"/>
                <a:ea typeface="Times New Roman"/>
              </a:rPr>
              <a:t>jako moderní přepěťový prvek </a:t>
            </a:r>
            <a:r>
              <a:rPr lang="cs-CZ" sz="2400">
                <a:latin typeface="Times New Roman"/>
                <a:ea typeface="Times New Roman"/>
              </a:rPr>
              <a:t>pro jemnou </a:t>
            </a:r>
            <a:r>
              <a:rPr lang="cs-CZ" sz="2400" smtClean="0">
                <a:latin typeface="Times New Roman"/>
                <a:ea typeface="Times New Roman"/>
              </a:rPr>
              <a:t>ochranu.  Jsou to v podstatě polovodičové </a:t>
            </a:r>
            <a:r>
              <a:rPr lang="cs-CZ" sz="2400">
                <a:latin typeface="Times New Roman"/>
                <a:ea typeface="Times New Roman"/>
              </a:rPr>
              <a:t>lavinové diody.</a:t>
            </a:r>
          </a:p>
        </p:txBody>
      </p:sp>
      <p:sp>
        <p:nvSpPr>
          <p:cNvPr id="2" name="Obdélník 1"/>
          <p:cNvSpPr/>
          <p:nvPr/>
        </p:nvSpPr>
        <p:spPr>
          <a:xfrm>
            <a:off x="598568" y="2548354"/>
            <a:ext cx="794258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Ve formě </a:t>
            </a:r>
            <a:r>
              <a:rPr lang="cs-CZ" sz="2400">
                <a:latin typeface="Times New Roman"/>
                <a:ea typeface="Times New Roman"/>
              </a:rPr>
              <a:t>Zenerových diod jsou běžně užívané </a:t>
            </a:r>
            <a:r>
              <a:rPr lang="cs-CZ" sz="2400" smtClean="0">
                <a:latin typeface="Times New Roman"/>
                <a:ea typeface="Times New Roman"/>
              </a:rPr>
              <a:t>v elektronických </a:t>
            </a:r>
            <a:r>
              <a:rPr lang="cs-CZ" sz="2400">
                <a:latin typeface="Times New Roman"/>
                <a:ea typeface="Times New Roman"/>
              </a:rPr>
              <a:t>omezovačích a </a:t>
            </a:r>
            <a:r>
              <a:rPr lang="cs-CZ" sz="2400" smtClean="0">
                <a:latin typeface="Times New Roman"/>
                <a:ea typeface="Times New Roman"/>
              </a:rPr>
              <a:t>stabilizátorech napětí.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98568" y="3890665"/>
            <a:ext cx="795303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Pro přepěťové ochrany se užívají Zenerovy diody s hodnotami </a:t>
            </a:r>
            <a:r>
              <a:rPr lang="cs-CZ" sz="2400" smtClean="0">
                <a:latin typeface="Times New Roman"/>
                <a:ea typeface="Times New Roman"/>
              </a:rPr>
              <a:t>zenerova</a:t>
            </a:r>
            <a:r>
              <a:rPr lang="cs-CZ" sz="2400">
                <a:latin typeface="Times New Roman"/>
                <a:ea typeface="Times New Roman"/>
              </a:rPr>
              <a:t>, tj</a:t>
            </a:r>
            <a:r>
              <a:rPr lang="cs-CZ" sz="2400" smtClean="0">
                <a:latin typeface="Times New Roman"/>
                <a:ea typeface="Times New Roman"/>
              </a:rPr>
              <a:t>. </a:t>
            </a:r>
            <a:r>
              <a:rPr lang="pl-PL" sz="2400" smtClean="0">
                <a:latin typeface="Times New Roman"/>
                <a:ea typeface="Times New Roman"/>
              </a:rPr>
              <a:t>ochranného </a:t>
            </a:r>
            <a:r>
              <a:rPr lang="pl-PL" sz="2400">
                <a:latin typeface="Times New Roman"/>
                <a:ea typeface="Times New Roman"/>
              </a:rPr>
              <a:t>napětí od cca 3 V do 200 V.</a:t>
            </a:r>
            <a:endParaRPr lang="cs-CZ" sz="240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227553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Šipka doprava 11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00085" y="620688"/>
            <a:ext cx="799288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P</a:t>
            </a:r>
            <a:r>
              <a:rPr lang="cs-CZ" sz="2400" smtClean="0">
                <a:latin typeface="Times New Roman"/>
                <a:ea typeface="Times New Roman"/>
              </a:rPr>
              <a:t>ro </a:t>
            </a:r>
            <a:r>
              <a:rPr lang="cs-CZ" sz="2400">
                <a:latin typeface="Times New Roman"/>
                <a:ea typeface="Times New Roman"/>
              </a:rPr>
              <a:t>ochranu vůči rychlým přepěťovým impulzům </a:t>
            </a:r>
            <a:r>
              <a:rPr lang="cs-CZ" sz="2400" smtClean="0">
                <a:latin typeface="Times New Roman"/>
                <a:ea typeface="Times New Roman"/>
              </a:rPr>
              <a:t>byly vyvinuty </a:t>
            </a:r>
            <a:r>
              <a:rPr lang="cs-CZ" sz="2400">
                <a:latin typeface="Times New Roman"/>
                <a:ea typeface="Times New Roman"/>
              </a:rPr>
              <a:t>speciální křemíkové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lavinové</a:t>
            </a:r>
            <a:r>
              <a:rPr lang="cs-CZ" sz="2400">
                <a:latin typeface="Times New Roman"/>
                <a:ea typeface="Times New Roman"/>
              </a:rPr>
              <a:t> </a:t>
            </a:r>
            <a:r>
              <a:rPr lang="cs-CZ" sz="2400" smtClean="0">
                <a:latin typeface="Times New Roman"/>
                <a:ea typeface="Times New Roman"/>
              </a:rPr>
              <a:t>diody.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77741" y="1556792"/>
            <a:ext cx="801523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latin typeface="Times New Roman"/>
                <a:ea typeface="Times New Roman"/>
              </a:rPr>
              <a:t>Tyto diody vykazují vysokou proudovou </a:t>
            </a:r>
            <a:r>
              <a:rPr lang="cs-CZ" sz="2400">
                <a:latin typeface="Times New Roman"/>
                <a:ea typeface="Times New Roman"/>
              </a:rPr>
              <a:t>zatížitelnost v závěrné </a:t>
            </a:r>
            <a:r>
              <a:rPr lang="cs-CZ" sz="2400" smtClean="0">
                <a:latin typeface="Times New Roman"/>
                <a:ea typeface="Times New Roman"/>
              </a:rPr>
              <a:t> oblasti a velmi krátkou reakční dobu.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87634" y="2636912"/>
            <a:ext cx="799288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Diody se dodávají </a:t>
            </a:r>
            <a:r>
              <a:rPr lang="cs-CZ" sz="2400">
                <a:latin typeface="Times New Roman"/>
                <a:ea typeface="Times New Roman"/>
              </a:rPr>
              <a:t>pod názvem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supresorové</a:t>
            </a:r>
            <a:r>
              <a:rPr lang="cs-CZ" sz="2400" smtClean="0">
                <a:latin typeface="Times New Roman"/>
                <a:ea typeface="Times New Roman"/>
              </a:rPr>
              <a:t> diody.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755986" y="4608479"/>
            <a:ext cx="482453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Supresorové diody jsou obvykle pouzdřeny jako pár diod zapojených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antisériově</a:t>
            </a:r>
            <a:r>
              <a:rPr lang="cs-CZ" sz="2400">
                <a:latin typeface="Times New Roman"/>
                <a:ea typeface="Times New Roman"/>
              </a:rPr>
              <a:t> proti </a:t>
            </a:r>
            <a:r>
              <a:rPr lang="cs-CZ" sz="2400" smtClean="0">
                <a:latin typeface="Times New Roman"/>
                <a:ea typeface="Times New Roman"/>
              </a:rPr>
              <a:t>sobě.</a:t>
            </a:r>
            <a:endParaRPr lang="cs-CZ" sz="2400">
              <a:latin typeface="Times New Roman"/>
              <a:ea typeface="Times New Roman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098576"/>
            <a:ext cx="2937890" cy="27102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710395" y="2459928"/>
            <a:ext cx="1045071" cy="26951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Šipka dolů 2"/>
          <p:cNvSpPr/>
          <p:nvPr/>
        </p:nvSpPr>
        <p:spPr>
          <a:xfrm rot="2915126">
            <a:off x="4355977" y="2884681"/>
            <a:ext cx="228102" cy="11687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ů 3"/>
          <p:cNvSpPr/>
          <p:nvPr/>
        </p:nvSpPr>
        <p:spPr>
          <a:xfrm rot="13446054">
            <a:off x="5191263" y="3578217"/>
            <a:ext cx="216024" cy="216024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9151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541357" y="476672"/>
            <a:ext cx="811502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Jedná se tedy o součástku bipolární se </a:t>
            </a:r>
            <a:r>
              <a:rPr lang="cs-CZ" sz="2400">
                <a:latin typeface="Times New Roman"/>
                <a:ea typeface="Times New Roman"/>
              </a:rPr>
              <a:t>symetrickou </a:t>
            </a:r>
            <a:r>
              <a:rPr lang="cs-CZ" sz="2400" smtClean="0">
                <a:latin typeface="Times New Roman"/>
                <a:ea typeface="Times New Roman"/>
              </a:rPr>
              <a:t>A-V charakteristikou velmi </a:t>
            </a:r>
            <a:r>
              <a:rPr lang="cs-CZ" sz="2400">
                <a:latin typeface="Times New Roman"/>
                <a:ea typeface="Times New Roman"/>
              </a:rPr>
              <a:t>podobnou charakteristice </a:t>
            </a:r>
            <a:r>
              <a:rPr lang="cs-CZ" sz="2400" smtClean="0">
                <a:latin typeface="Times New Roman"/>
                <a:ea typeface="Times New Roman"/>
              </a:rPr>
              <a:t>varistoru.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783340" y="1484784"/>
            <a:ext cx="494324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Rozsah </a:t>
            </a:r>
            <a:r>
              <a:rPr lang="cs-CZ" sz="2400">
                <a:latin typeface="Times New Roman"/>
                <a:ea typeface="Times New Roman"/>
              </a:rPr>
              <a:t>ochranných napětí činí u </a:t>
            </a:r>
            <a:r>
              <a:rPr lang="cs-CZ" sz="2400" smtClean="0">
                <a:latin typeface="Times New Roman"/>
                <a:ea typeface="Times New Roman"/>
              </a:rPr>
              <a:t>supresorových </a:t>
            </a:r>
            <a:r>
              <a:rPr lang="en-US" sz="2400" smtClean="0">
                <a:latin typeface="Times New Roman"/>
                <a:ea typeface="Times New Roman"/>
              </a:rPr>
              <a:t>diod </a:t>
            </a:r>
            <a:r>
              <a:rPr lang="en-US" sz="2400">
                <a:latin typeface="Times New Roman"/>
                <a:ea typeface="Times New Roman"/>
              </a:rPr>
              <a:t>obvykle 6 ÷ </a:t>
            </a:r>
            <a:r>
              <a:rPr lang="en-US" sz="2400" smtClean="0">
                <a:latin typeface="Times New Roman"/>
                <a:ea typeface="Times New Roman"/>
              </a:rPr>
              <a:t>440V</a:t>
            </a:r>
            <a:r>
              <a:rPr lang="cs-CZ" sz="2400" smtClean="0">
                <a:latin typeface="Times New Roman"/>
                <a:ea typeface="Times New Roman"/>
              </a:rPr>
              <a:t>.</a:t>
            </a:r>
            <a:endParaRPr lang="cs-CZ" sz="2400">
              <a:latin typeface="Times New Roman"/>
              <a:ea typeface="Times New Roman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484785"/>
            <a:ext cx="3099772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783340" y="2852936"/>
            <a:ext cx="48636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Supresorové </a:t>
            </a:r>
            <a:r>
              <a:rPr lang="cs-CZ" sz="2400">
                <a:latin typeface="Times New Roman"/>
                <a:ea typeface="Times New Roman"/>
              </a:rPr>
              <a:t>diody vykazují </a:t>
            </a:r>
            <a:r>
              <a:rPr lang="cs-CZ" sz="2400" smtClean="0">
                <a:latin typeface="Times New Roman"/>
                <a:ea typeface="Times New Roman"/>
              </a:rPr>
              <a:t>značnou vlastní </a:t>
            </a:r>
            <a:r>
              <a:rPr lang="cs-CZ" sz="2400">
                <a:latin typeface="Times New Roman"/>
                <a:ea typeface="Times New Roman"/>
              </a:rPr>
              <a:t>kapacitu (až </a:t>
            </a:r>
            <a:r>
              <a:rPr lang="cs-CZ" sz="2400" smtClean="0">
                <a:latin typeface="Times New Roman"/>
                <a:ea typeface="Times New Roman"/>
              </a:rPr>
              <a:t>15nF) a ta ztěžuje </a:t>
            </a:r>
            <a:r>
              <a:rPr lang="cs-CZ" sz="2400">
                <a:latin typeface="Times New Roman"/>
                <a:ea typeface="Times New Roman"/>
              </a:rPr>
              <a:t>jejich použití jako ochranného prvku </a:t>
            </a:r>
            <a:r>
              <a:rPr lang="cs-CZ" sz="2400" smtClean="0">
                <a:latin typeface="Times New Roman"/>
                <a:ea typeface="Times New Roman"/>
              </a:rPr>
              <a:t>ve vysokofrekvenčních systémech.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83568" y="4780602"/>
            <a:ext cx="796337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Velká </a:t>
            </a:r>
            <a:r>
              <a:rPr lang="cs-CZ" sz="2400">
                <a:latin typeface="Times New Roman"/>
                <a:ea typeface="Times New Roman"/>
              </a:rPr>
              <a:t>kapacita diody </a:t>
            </a:r>
            <a:r>
              <a:rPr lang="cs-CZ" sz="2400" smtClean="0">
                <a:latin typeface="Times New Roman"/>
                <a:ea typeface="Times New Roman"/>
              </a:rPr>
              <a:t>tedy způsobuje </a:t>
            </a:r>
            <a:r>
              <a:rPr lang="cs-CZ" sz="2400">
                <a:latin typeface="Times New Roman"/>
                <a:ea typeface="Times New Roman"/>
              </a:rPr>
              <a:t>velký útlum užitečného </a:t>
            </a:r>
            <a:r>
              <a:rPr lang="cs-CZ" sz="2400" smtClean="0">
                <a:latin typeface="Times New Roman"/>
                <a:ea typeface="Times New Roman"/>
              </a:rPr>
              <a:t>vysokofrekvenčního signálu.</a:t>
            </a:r>
            <a:endParaRPr lang="cs-CZ" sz="240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234365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611561" y="548680"/>
            <a:ext cx="7944664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Hlavní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výhodou supresorových diod je jejich velmi krátká reakční 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doba.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5905" y="1700808"/>
            <a:ext cx="793032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Supresorové diody jsou tedy  předurčeny </a:t>
            </a:r>
            <a:r>
              <a:rPr lang="cs-CZ" sz="2400">
                <a:latin typeface="Times New Roman"/>
                <a:ea typeface="Times New Roman"/>
              </a:rPr>
              <a:t>k ochraně zařízení i vůči velmi rychlým (krátkým) přepěťovým impulzům.</a:t>
            </a:r>
          </a:p>
        </p:txBody>
      </p:sp>
      <p:sp>
        <p:nvSpPr>
          <p:cNvPr id="5" name="Obdélník 4"/>
          <p:cNvSpPr/>
          <p:nvPr/>
        </p:nvSpPr>
        <p:spPr>
          <a:xfrm>
            <a:off x="598659" y="2636912"/>
            <a:ext cx="79303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Jedná se především o ochranu </a:t>
            </a:r>
            <a:r>
              <a:rPr lang="cs-CZ" sz="2400">
                <a:latin typeface="Times New Roman"/>
                <a:ea typeface="Times New Roman"/>
              </a:rPr>
              <a:t>dvouvodičových sdělovacích</a:t>
            </a:r>
            <a:r>
              <a:rPr lang="cs-CZ" sz="2400" smtClean="0">
                <a:latin typeface="Times New Roman"/>
                <a:ea typeface="Times New Roman"/>
              </a:rPr>
              <a:t>, datových </a:t>
            </a:r>
            <a:r>
              <a:rPr lang="cs-CZ" sz="2400">
                <a:latin typeface="Times New Roman"/>
                <a:ea typeface="Times New Roman"/>
              </a:rPr>
              <a:t>a jiných vedení a komunikačních </a:t>
            </a:r>
            <a:r>
              <a:rPr lang="cs-CZ" sz="2400" smtClean="0">
                <a:latin typeface="Times New Roman"/>
                <a:ea typeface="Times New Roman"/>
              </a:rPr>
              <a:t>rozhraní řídicích systémů.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0249" y="3933056"/>
            <a:ext cx="791597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Instalují se těsně před chráněné </a:t>
            </a:r>
            <a:r>
              <a:rPr lang="cs-CZ" sz="2400" smtClean="0">
                <a:latin typeface="Times New Roman"/>
                <a:ea typeface="Times New Roman"/>
              </a:rPr>
              <a:t>zařízení</a:t>
            </a:r>
            <a:r>
              <a:rPr lang="cs-CZ" sz="2400">
                <a:latin typeface="Times New Roman"/>
                <a:ea typeface="Times New Roman"/>
              </a:rPr>
              <a:t>-</a:t>
            </a:r>
            <a:r>
              <a:rPr lang="cs-CZ" sz="2400" smtClean="0">
                <a:latin typeface="Times New Roman"/>
                <a:ea typeface="Times New Roman"/>
              </a:rPr>
              <a:t>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11561" y="4629329"/>
            <a:ext cx="237626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K ochraně </a:t>
            </a:r>
            <a:r>
              <a:rPr lang="cs-CZ" sz="2400" smtClean="0">
                <a:latin typeface="Times New Roman"/>
                <a:ea typeface="Times New Roman"/>
              </a:rPr>
              <a:t>proti: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275856" y="4629329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podélnému přepětí 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3275856" y="5090994"/>
            <a:ext cx="374441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příčnému přepětí</a:t>
            </a:r>
          </a:p>
        </p:txBody>
      </p:sp>
    </p:spTree>
    <p:extLst>
      <p:ext uri="{BB962C8B-B14F-4D97-AF65-F5344CB8AC3E}">
        <p14:creationId xmlns:p14="http://schemas.microsoft.com/office/powerpoint/2010/main" val="23384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vlastností elektronických zařízení.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na základě studia stanoví vlastnosti a funkce jednoduchých přístrojů a komponent pro systémy EZS.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>
                <a:latin typeface="Times New Roman" pitchFamily="18" charset="0"/>
                <a:cs typeface="Times New Roman" pitchFamily="18" charset="0"/>
              </a:rPr>
            </a:b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článek „Elektromagnetická slučitelnost„ </a:t>
            </a:r>
            <a:r>
              <a:rPr lang="en-US">
                <a:latin typeface="Times New Roman" pitchFamily="18" charset="0"/>
                <a:cs typeface="Times New Roman" pitchFamily="18" charset="0"/>
              </a:rPr>
              <a:t>Ing. Ladislav Havlik, CSc.</a:t>
            </a:r>
            <a:endParaRPr lang="cs-CZ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/>
              <a:t>	        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přednášky „ELEKTROMAGNETICKÁ KOMPATIBILITA“            	           Prof. Ing. Jiří Svačina, CSc.</a:t>
            </a:r>
          </a:p>
          <a:p>
            <a:pPr algn="just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Ing. Janyška Lubomír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1525</TotalTime>
  <Words>327</Words>
  <Application>Microsoft Office PowerPoint</Application>
  <PresentationFormat>Předvádění na obrazovce (4:3)</PresentationFormat>
  <Paragraphs>36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148</cp:revision>
  <dcterms:created xsi:type="dcterms:W3CDTF">2013-03-27T08:46:28Z</dcterms:created>
  <dcterms:modified xsi:type="dcterms:W3CDTF">2014-10-02T10:48:57Z</dcterms:modified>
</cp:coreProperties>
</file>