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2" r:id="rId5"/>
    <p:sldId id="265" r:id="rId6"/>
    <p:sldId id="272" r:id="rId7"/>
    <p:sldId id="273" r:id="rId8"/>
    <p:sldId id="27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III/2-13-13_Elektromagnetické stínění-1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91571" y="525935"/>
            <a:ext cx="7942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ELEKTROMAGNETICKÉ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STÍNĚNÍ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09016" y="1340768"/>
            <a:ext cx="7942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Elektromagnetické </a:t>
            </a:r>
            <a:r>
              <a:rPr lang="cs-CZ" sz="2400">
                <a:latin typeface="Times New Roman"/>
                <a:ea typeface="Times New Roman"/>
              </a:rPr>
              <a:t>stínění je jedním z nejdůležitějších odrušovacích prostředků EMC.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91570" y="2548353"/>
            <a:ext cx="79425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Zmenšuje rušivé </a:t>
            </a:r>
            <a:r>
              <a:rPr lang="cs-CZ" sz="2400">
                <a:latin typeface="Times New Roman"/>
                <a:ea typeface="Times New Roman"/>
              </a:rPr>
              <a:t>vyzařování na straně zdrojů rušivých </a:t>
            </a:r>
            <a:r>
              <a:rPr lang="cs-CZ" sz="2400" smtClean="0">
                <a:latin typeface="Times New Roman"/>
                <a:ea typeface="Times New Roman"/>
              </a:rPr>
              <a:t>signálů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9016" y="3501008"/>
            <a:ext cx="7942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Zvyšuje elektromagnetickou odolnost </a:t>
            </a:r>
            <a:r>
              <a:rPr lang="cs-CZ" sz="2400">
                <a:latin typeface="Times New Roman"/>
                <a:ea typeface="Times New Roman"/>
              </a:rPr>
              <a:t>na straně přijímačů rušivých </a:t>
            </a:r>
            <a:r>
              <a:rPr lang="cs-CZ" sz="2400" smtClean="0">
                <a:latin typeface="Times New Roman"/>
                <a:ea typeface="Times New Roman"/>
              </a:rPr>
              <a:t>signálů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9015" y="4725144"/>
            <a:ext cx="79251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Technické </a:t>
            </a:r>
            <a:r>
              <a:rPr lang="cs-CZ" sz="2400" smtClean="0">
                <a:latin typeface="Times New Roman"/>
                <a:ea typeface="Times New Roman"/>
              </a:rPr>
              <a:t>prostředky,  </a:t>
            </a:r>
            <a:r>
              <a:rPr lang="cs-CZ" sz="2400">
                <a:latin typeface="Times New Roman"/>
                <a:ea typeface="Times New Roman"/>
              </a:rPr>
              <a:t>kterými </a:t>
            </a:r>
            <a:r>
              <a:rPr lang="cs-CZ" sz="2400" smtClean="0">
                <a:latin typeface="Times New Roman"/>
                <a:ea typeface="Times New Roman"/>
              </a:rPr>
              <a:t>sedosahuje </a:t>
            </a:r>
            <a:r>
              <a:rPr lang="cs-CZ" sz="2400">
                <a:latin typeface="Times New Roman"/>
                <a:ea typeface="Times New Roman"/>
              </a:rPr>
              <a:t>uvedených </a:t>
            </a:r>
            <a:r>
              <a:rPr lang="cs-CZ" sz="2400" smtClean="0">
                <a:latin typeface="Times New Roman"/>
                <a:ea typeface="Times New Roman"/>
              </a:rPr>
              <a:t>cílů se nazývají stínicí </a:t>
            </a:r>
            <a:r>
              <a:rPr lang="cs-CZ" sz="2400">
                <a:latin typeface="Times New Roman"/>
                <a:ea typeface="Times New Roman"/>
              </a:rPr>
              <a:t>kryty či </a:t>
            </a:r>
            <a:r>
              <a:rPr lang="cs-CZ" sz="2400" smtClean="0">
                <a:latin typeface="Times New Roman"/>
                <a:ea typeface="Times New Roman"/>
              </a:rPr>
              <a:t>stínění.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0085" y="62068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Stínění </a:t>
            </a:r>
            <a:r>
              <a:rPr lang="cs-CZ" sz="2400">
                <a:latin typeface="Times New Roman"/>
                <a:ea typeface="Times New Roman"/>
              </a:rPr>
              <a:t>se užívá k ochraně </a:t>
            </a:r>
            <a:r>
              <a:rPr lang="cs-CZ" sz="2400" smtClean="0">
                <a:latin typeface="Times New Roman"/>
                <a:ea typeface="Times New Roman"/>
              </a:rPr>
              <a:t>jednotlivých součástek, </a:t>
            </a:r>
            <a:r>
              <a:rPr lang="cs-CZ" sz="2400">
                <a:latin typeface="Times New Roman"/>
                <a:ea typeface="Times New Roman"/>
              </a:rPr>
              <a:t>funkčních </a:t>
            </a:r>
            <a:r>
              <a:rPr lang="cs-CZ" sz="2400" smtClean="0">
                <a:latin typeface="Times New Roman"/>
                <a:ea typeface="Times New Roman"/>
              </a:rPr>
              <a:t>bloků  a celých  elektronických zařízení.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0085" y="1700808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Stínění je jedním z vysoce efektivních způsobů </a:t>
            </a:r>
            <a:r>
              <a:rPr lang="cs-CZ" sz="2400" smtClean="0">
                <a:latin typeface="Times New Roman"/>
                <a:ea typeface="Times New Roman"/>
              </a:rPr>
              <a:t> elektromagnetické </a:t>
            </a:r>
            <a:r>
              <a:rPr lang="cs-CZ" sz="2400">
                <a:latin typeface="Times New Roman"/>
                <a:ea typeface="Times New Roman"/>
              </a:rPr>
              <a:t>ochrany před </a:t>
            </a:r>
            <a:r>
              <a:rPr lang="cs-CZ" sz="2400" smtClean="0">
                <a:latin typeface="Times New Roman"/>
                <a:ea typeface="Times New Roman"/>
              </a:rPr>
              <a:t>výkonovým rušením kontinuálního </a:t>
            </a:r>
            <a:r>
              <a:rPr lang="cs-CZ" sz="2400">
                <a:latin typeface="Times New Roman"/>
                <a:ea typeface="Times New Roman"/>
              </a:rPr>
              <a:t>či impulzního charakteru.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00085" y="3105835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důležitou a velmi efektivní součástí </a:t>
            </a:r>
            <a:r>
              <a:rPr lang="cs-CZ" sz="2400">
                <a:latin typeface="Times New Roman"/>
                <a:ea typeface="Times New Roman"/>
              </a:rPr>
              <a:t>zajištění elektromagnetické  kompatibility </a:t>
            </a:r>
            <a:r>
              <a:rPr lang="cs-CZ" sz="2400" smtClean="0">
                <a:latin typeface="Times New Roman"/>
                <a:ea typeface="Times New Roman"/>
              </a:rPr>
              <a:t>zařízení v </a:t>
            </a:r>
            <a:r>
              <a:rPr lang="cs-CZ" sz="2400">
                <a:latin typeface="Times New Roman"/>
                <a:ea typeface="Times New Roman"/>
              </a:rPr>
              <a:t>rámci všech celosvětových </a:t>
            </a:r>
            <a:r>
              <a:rPr lang="cs-CZ" sz="2400" smtClean="0">
                <a:latin typeface="Times New Roman"/>
                <a:ea typeface="Times New Roman"/>
              </a:rPr>
              <a:t>požadavků.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41357" y="476672"/>
            <a:ext cx="811502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charakteristiky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541358" y="1484784"/>
            <a:ext cx="81150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Působení </a:t>
            </a:r>
            <a:r>
              <a:rPr lang="cs-CZ" sz="2400">
                <a:latin typeface="Times New Roman"/>
                <a:ea typeface="Times New Roman"/>
              </a:rPr>
              <a:t>elektromagnetického stínění </a:t>
            </a:r>
            <a:r>
              <a:rPr lang="cs-CZ" sz="2400" smtClean="0">
                <a:latin typeface="Times New Roman"/>
                <a:ea typeface="Times New Roman"/>
              </a:rPr>
              <a:t>lze </a:t>
            </a:r>
            <a:r>
              <a:rPr lang="cs-CZ" sz="2400">
                <a:latin typeface="Times New Roman"/>
                <a:ea typeface="Times New Roman"/>
              </a:rPr>
              <a:t>charakterizovat tzv</a:t>
            </a:r>
            <a:r>
              <a:rPr lang="cs-CZ" sz="2400" smtClean="0">
                <a:latin typeface="Times New Roman"/>
                <a:ea typeface="Times New Roman"/>
              </a:rPr>
              <a:t>. koeficientem </a:t>
            </a:r>
            <a:r>
              <a:rPr lang="cs-CZ" sz="2400">
                <a:latin typeface="Times New Roman"/>
                <a:ea typeface="Times New Roman"/>
              </a:rPr>
              <a:t>stínění </a:t>
            </a:r>
            <a:r>
              <a:rPr lang="cs-CZ" sz="2400" smtClean="0">
                <a:latin typeface="Times New Roman"/>
                <a:ea typeface="Times New Roman"/>
              </a:rPr>
              <a:t>KS.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1357" y="2492896"/>
            <a:ext cx="81150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</a:t>
            </a:r>
            <a:r>
              <a:rPr lang="cs-CZ" sz="2400">
                <a:latin typeface="Times New Roman"/>
                <a:ea typeface="Times New Roman"/>
              </a:rPr>
              <a:t>praxi se </a:t>
            </a:r>
            <a:r>
              <a:rPr lang="cs-CZ" sz="2400" smtClean="0">
                <a:latin typeface="Times New Roman"/>
                <a:ea typeface="Times New Roman"/>
              </a:rPr>
              <a:t>užívá míra </a:t>
            </a:r>
            <a:r>
              <a:rPr lang="cs-CZ" sz="2400">
                <a:latin typeface="Times New Roman"/>
                <a:ea typeface="Times New Roman"/>
              </a:rPr>
              <a:t>tohoto koeficientu nazývaná </a:t>
            </a:r>
            <a:r>
              <a:rPr lang="cs-CZ" sz="2400" smtClean="0">
                <a:latin typeface="Times New Roman"/>
                <a:ea typeface="Times New Roman"/>
              </a:rPr>
              <a:t>efektivnost, </a:t>
            </a:r>
            <a:r>
              <a:rPr lang="cs-CZ" sz="2400">
                <a:latin typeface="Times New Roman"/>
                <a:ea typeface="Times New Roman"/>
              </a:rPr>
              <a:t>či </a:t>
            </a:r>
            <a:r>
              <a:rPr lang="cs-CZ" sz="2400" smtClean="0">
                <a:latin typeface="Times New Roman"/>
                <a:ea typeface="Times New Roman"/>
              </a:rPr>
              <a:t>účinnost stínění </a:t>
            </a:r>
            <a:r>
              <a:rPr lang="cs-CZ" sz="2400">
                <a:latin typeface="Times New Roman"/>
                <a:ea typeface="Times New Roman"/>
              </a:rPr>
              <a:t>(útlum stínění</a:t>
            </a:r>
            <a:r>
              <a:rPr lang="cs-CZ" sz="2400" smtClean="0">
                <a:latin typeface="Times New Roman"/>
                <a:ea typeface="Times New Roman"/>
              </a:rPr>
              <a:t>).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1356" y="3501008"/>
            <a:ext cx="81150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Účinnost stínění stínicí desky, </a:t>
            </a:r>
            <a:r>
              <a:rPr lang="cs-CZ" sz="2400">
                <a:latin typeface="Times New Roman"/>
                <a:ea typeface="Times New Roman"/>
              </a:rPr>
              <a:t>na niž kolmo </a:t>
            </a:r>
            <a:r>
              <a:rPr lang="cs-CZ" sz="2400" smtClean="0">
                <a:latin typeface="Times New Roman"/>
                <a:ea typeface="Times New Roman"/>
              </a:rPr>
              <a:t>dopadá rovinná elektromagnetická </a:t>
            </a:r>
            <a:r>
              <a:rPr lang="es-ES" sz="2400" smtClean="0">
                <a:latin typeface="Times New Roman"/>
                <a:ea typeface="Times New Roman"/>
              </a:rPr>
              <a:t>vlna </a:t>
            </a:r>
            <a:r>
              <a:rPr lang="es-ES" sz="2400">
                <a:latin typeface="Times New Roman"/>
                <a:ea typeface="Times New Roman"/>
              </a:rPr>
              <a:t>šířící se ve směru osy </a:t>
            </a:r>
            <a:r>
              <a:rPr lang="es-ES" sz="2400" smtClean="0">
                <a:latin typeface="Times New Roman"/>
                <a:ea typeface="Times New Roman"/>
              </a:rPr>
              <a:t>z</a:t>
            </a:r>
            <a:r>
              <a:rPr lang="cs-CZ" sz="2400" smtClean="0">
                <a:latin typeface="Times New Roman"/>
                <a:ea typeface="Times New Roman"/>
              </a:rPr>
              <a:t> se stanoví z rozboru energie elektromagnetického vlnění</a:t>
            </a:r>
            <a:r>
              <a:rPr lang="es-ES" sz="2400" smtClean="0">
                <a:latin typeface="Times New Roman"/>
                <a:ea typeface="Times New Roman"/>
              </a:rPr>
              <a:t>.</a:t>
            </a:r>
            <a:endParaRPr lang="es-ES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1356" y="4869160"/>
            <a:ext cx="81063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Kolmý dopad vlny na kovovou plochu </a:t>
            </a:r>
            <a:r>
              <a:rPr lang="cs-CZ" sz="2400" smtClean="0">
                <a:latin typeface="Times New Roman"/>
                <a:ea typeface="Times New Roman"/>
              </a:rPr>
              <a:t>představuje z hlediska stínění nejhorší případ, protože při jiných úhlech dopadu je vlna která projde stínící přepážkou menší.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Určit </a:t>
            </a:r>
            <a:r>
              <a:rPr lang="cs-CZ" sz="2400">
                <a:latin typeface="Times New Roman"/>
                <a:ea typeface="Times New Roman"/>
              </a:rPr>
              <a:t>efektivnost stínění </a:t>
            </a:r>
            <a:r>
              <a:rPr lang="cs-CZ" sz="2400" smtClean="0">
                <a:latin typeface="Times New Roman"/>
                <a:ea typeface="Times New Roman"/>
              </a:rPr>
              <a:t>znamená </a:t>
            </a:r>
            <a:r>
              <a:rPr lang="cs-CZ" sz="2400">
                <a:latin typeface="Times New Roman"/>
                <a:ea typeface="Times New Roman"/>
              </a:rPr>
              <a:t>stanovit </a:t>
            </a:r>
            <a:r>
              <a:rPr lang="cs-CZ" sz="2400" smtClean="0">
                <a:latin typeface="Times New Roman"/>
                <a:ea typeface="Times New Roman"/>
              </a:rPr>
              <a:t>složky elektromagnetické vlny, která pronikne </a:t>
            </a:r>
            <a:r>
              <a:rPr lang="cs-CZ" sz="2400">
                <a:latin typeface="Times New Roman"/>
                <a:ea typeface="Times New Roman"/>
              </a:rPr>
              <a:t>do stíněné </a:t>
            </a:r>
            <a:r>
              <a:rPr lang="cs-CZ" sz="2400" smtClean="0">
                <a:latin typeface="Times New Roman"/>
                <a:ea typeface="Times New Roman"/>
              </a:rPr>
              <a:t>oblasti při </a:t>
            </a:r>
            <a:r>
              <a:rPr lang="cs-CZ" sz="2400">
                <a:latin typeface="Times New Roman"/>
                <a:ea typeface="Times New Roman"/>
              </a:rPr>
              <a:t>známé </a:t>
            </a:r>
            <a:r>
              <a:rPr lang="cs-CZ" sz="2400" smtClean="0">
                <a:latin typeface="Times New Roman"/>
                <a:ea typeface="Times New Roman"/>
              </a:rPr>
              <a:t>velikosti, </a:t>
            </a:r>
            <a:r>
              <a:rPr lang="cs-CZ" sz="2400">
                <a:latin typeface="Times New Roman"/>
                <a:ea typeface="Times New Roman"/>
              </a:rPr>
              <a:t>známých </a:t>
            </a:r>
            <a:r>
              <a:rPr lang="cs-CZ" sz="2400" smtClean="0">
                <a:latin typeface="Times New Roman"/>
                <a:ea typeface="Times New Roman"/>
              </a:rPr>
              <a:t>parametrech stínicí </a:t>
            </a:r>
            <a:r>
              <a:rPr lang="cs-CZ" sz="2400">
                <a:latin typeface="Times New Roman"/>
                <a:ea typeface="Times New Roman"/>
              </a:rPr>
              <a:t>přepážky </a:t>
            </a:r>
            <a:r>
              <a:rPr lang="cs-CZ" sz="2400" smtClean="0">
                <a:latin typeface="Times New Roman"/>
                <a:ea typeface="Times New Roman"/>
              </a:rPr>
              <a:t>a </a:t>
            </a:r>
            <a:r>
              <a:rPr lang="cs-CZ" sz="2400">
                <a:latin typeface="Times New Roman"/>
                <a:ea typeface="Times New Roman"/>
              </a:rPr>
              <a:t>známých parametrech obklopujícího </a:t>
            </a:r>
            <a:r>
              <a:rPr lang="cs-CZ" sz="2400" smtClean="0">
                <a:latin typeface="Times New Roman"/>
                <a:ea typeface="Times New Roman"/>
              </a:rPr>
              <a:t>prostředí.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0248" y="2132856"/>
            <a:ext cx="78296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Rozbor účinnosti elektromagnetického </a:t>
            </a:r>
            <a:r>
              <a:rPr lang="cs-CZ" sz="2400" smtClean="0">
                <a:latin typeface="Times New Roman"/>
                <a:ea typeface="Times New Roman"/>
              </a:rPr>
              <a:t>stínění je dzaložen na základních pojmech: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3245136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Útlum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odrazem </a:t>
            </a:r>
            <a:r>
              <a:rPr lang="cs-CZ" sz="2400" smtClean="0">
                <a:latin typeface="Times New Roman"/>
                <a:ea typeface="Times New Roman"/>
              </a:rPr>
              <a:t>vzniká </a:t>
            </a:r>
            <a:r>
              <a:rPr lang="cs-CZ" sz="2400">
                <a:latin typeface="Times New Roman"/>
                <a:ea typeface="Times New Roman"/>
              </a:rPr>
              <a:t>vlivem částečného odrazu energie vlny na impedančním </a:t>
            </a:r>
            <a:r>
              <a:rPr lang="cs-CZ" sz="2400" smtClean="0">
                <a:latin typeface="Times New Roman"/>
                <a:ea typeface="Times New Roman"/>
              </a:rPr>
              <a:t>rozhraní mezi </a:t>
            </a:r>
            <a:r>
              <a:rPr lang="cs-CZ" sz="2400">
                <a:latin typeface="Times New Roman"/>
                <a:ea typeface="Times New Roman"/>
              </a:rPr>
              <a:t>vzduchem </a:t>
            </a:r>
            <a:r>
              <a:rPr lang="cs-CZ" sz="2400" smtClean="0">
                <a:latin typeface="Times New Roman"/>
                <a:ea typeface="Times New Roman"/>
              </a:rPr>
              <a:t>a kovovou </a:t>
            </a:r>
            <a:r>
              <a:rPr lang="cs-CZ" sz="2400">
                <a:latin typeface="Times New Roman"/>
                <a:ea typeface="Times New Roman"/>
              </a:rPr>
              <a:t>stěnou </a:t>
            </a:r>
            <a:r>
              <a:rPr lang="cs-CZ" sz="2400" smtClean="0">
                <a:latin typeface="Times New Roman"/>
                <a:ea typeface="Times New Roman"/>
              </a:rPr>
              <a:t>přepážky.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7" y="4632584"/>
            <a:ext cx="78870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Absorpční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útlum </a:t>
            </a:r>
            <a:r>
              <a:rPr lang="cs-CZ" sz="2400" smtClean="0">
                <a:latin typeface="Times New Roman"/>
                <a:ea typeface="Times New Roman"/>
              </a:rPr>
              <a:t>vzniká </a:t>
            </a:r>
            <a:r>
              <a:rPr lang="cs-CZ" sz="2400">
                <a:latin typeface="Times New Roman"/>
                <a:ea typeface="Times New Roman"/>
              </a:rPr>
              <a:t>pohlcením části </a:t>
            </a:r>
            <a:r>
              <a:rPr lang="cs-CZ" sz="2400" smtClean="0">
                <a:latin typeface="Times New Roman"/>
                <a:ea typeface="Times New Roman"/>
              </a:rPr>
              <a:t>energie elektromagnetické </a:t>
            </a:r>
            <a:r>
              <a:rPr lang="cs-CZ" sz="2400">
                <a:latin typeface="Times New Roman"/>
                <a:ea typeface="Times New Roman"/>
              </a:rPr>
              <a:t>vlny při jejím </a:t>
            </a:r>
            <a:r>
              <a:rPr lang="cs-CZ" sz="2400" smtClean="0">
                <a:latin typeface="Times New Roman"/>
                <a:ea typeface="Times New Roman"/>
              </a:rPr>
              <a:t>průchodu stínicí kovovou přepážkou.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Útlum </a:t>
            </a:r>
            <a:r>
              <a:rPr lang="cs-CZ" sz="2400">
                <a:latin typeface="Times New Roman"/>
                <a:ea typeface="Times New Roman"/>
              </a:rPr>
              <a:t>vlivem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mnohonásobných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odrazů </a:t>
            </a:r>
            <a:r>
              <a:rPr lang="cs-CZ" sz="2400" smtClean="0">
                <a:latin typeface="Times New Roman"/>
                <a:ea typeface="Times New Roman"/>
              </a:rPr>
              <a:t>dochází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rozhraních mezi prostředím a přepážkou.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49" y="1484784"/>
            <a:ext cx="3139663" cy="330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95937" y="2132856"/>
            <a:ext cx="457463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sz="2400">
                <a:latin typeface="Times New Roman"/>
                <a:ea typeface="Times New Roman"/>
              </a:rPr>
              <a:t>Rozbor </a:t>
            </a:r>
            <a:r>
              <a:rPr lang="pl-PL" sz="2400" smtClean="0">
                <a:latin typeface="Times New Roman"/>
                <a:ea typeface="Times New Roman"/>
              </a:rPr>
              <a:t>ukazuje</a:t>
            </a:r>
            <a:r>
              <a:rPr lang="pl-PL" sz="2400">
                <a:latin typeface="Times New Roman"/>
                <a:ea typeface="Times New Roman"/>
              </a:rPr>
              <a:t>, </a:t>
            </a:r>
            <a:r>
              <a:rPr lang="pl-PL" sz="2400" smtClean="0">
                <a:latin typeface="Times New Roman"/>
                <a:ea typeface="Times New Roman"/>
              </a:rPr>
              <a:t>že </a:t>
            </a:r>
            <a:r>
              <a:rPr lang="cs-CZ" sz="2400" smtClean="0">
                <a:latin typeface="Times New Roman"/>
                <a:ea typeface="Times New Roman"/>
              </a:rPr>
              <a:t>útlum </a:t>
            </a:r>
            <a:r>
              <a:rPr lang="cs-CZ" sz="2400">
                <a:latin typeface="Times New Roman"/>
                <a:ea typeface="Times New Roman"/>
              </a:rPr>
              <a:t>odrazem tvoří dominantní složku </a:t>
            </a:r>
            <a:r>
              <a:rPr lang="cs-CZ" sz="2400" smtClean="0">
                <a:latin typeface="Times New Roman"/>
                <a:ea typeface="Times New Roman"/>
              </a:rPr>
              <a:t>stínicího </a:t>
            </a:r>
            <a:r>
              <a:rPr lang="pl-PL" sz="2400" smtClean="0">
                <a:latin typeface="Times New Roman"/>
                <a:ea typeface="Times New Roman"/>
              </a:rPr>
              <a:t>účinku </a:t>
            </a:r>
            <a:r>
              <a:rPr lang="pl-PL" sz="2400">
                <a:latin typeface="Times New Roman"/>
                <a:ea typeface="Times New Roman"/>
              </a:rPr>
              <a:t>na </a:t>
            </a:r>
            <a:r>
              <a:rPr lang="pl-PL" sz="2400" smtClean="0">
                <a:latin typeface="Times New Roman"/>
                <a:ea typeface="Times New Roman"/>
              </a:rPr>
              <a:t>nízkých </a:t>
            </a:r>
            <a:r>
              <a:rPr lang="pl-PL" sz="2400">
                <a:latin typeface="Times New Roman"/>
                <a:ea typeface="Times New Roman"/>
              </a:rPr>
              <a:t>kmitočtech jak</a:t>
            </a:r>
          </a:p>
          <a:p>
            <a:pPr algn="just"/>
            <a:r>
              <a:rPr lang="it-IT" sz="2400">
                <a:latin typeface="Times New Roman"/>
                <a:ea typeface="Times New Roman"/>
              </a:rPr>
              <a:t>pro magnetické, tak i pro </a:t>
            </a:r>
            <a:r>
              <a:rPr lang="it-IT" sz="2400" smtClean="0">
                <a:latin typeface="Times New Roman"/>
                <a:ea typeface="Times New Roman"/>
              </a:rPr>
              <a:t>nemagnetické</a:t>
            </a:r>
            <a:r>
              <a:rPr lang="cs-CZ" sz="2400" smtClean="0">
                <a:latin typeface="Times New Roman"/>
                <a:ea typeface="Times New Roman"/>
              </a:rPr>
              <a:t> kovové </a:t>
            </a:r>
            <a:r>
              <a:rPr lang="cs-CZ" sz="2400">
                <a:latin typeface="Times New Roman"/>
                <a:ea typeface="Times New Roman"/>
              </a:rPr>
              <a:t>materiály.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7898" y="4797152"/>
            <a:ext cx="794266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 vysokých </a:t>
            </a:r>
            <a:r>
              <a:rPr lang="cs-CZ" sz="2400" smtClean="0">
                <a:latin typeface="Times New Roman"/>
                <a:ea typeface="Times New Roman"/>
              </a:rPr>
              <a:t>kmitočtech naopak vzrůstá </a:t>
            </a:r>
            <a:r>
              <a:rPr lang="cs-CZ" sz="2400">
                <a:latin typeface="Times New Roman"/>
                <a:ea typeface="Times New Roman"/>
              </a:rPr>
              <a:t>absorpční útlum a </a:t>
            </a:r>
            <a:r>
              <a:rPr lang="cs-CZ" sz="2400" smtClean="0">
                <a:latin typeface="Times New Roman"/>
                <a:ea typeface="Times New Roman"/>
              </a:rPr>
              <a:t>vysoce převyšuje </a:t>
            </a:r>
            <a:r>
              <a:rPr lang="cs-CZ" sz="2400">
                <a:latin typeface="Times New Roman"/>
                <a:ea typeface="Times New Roman"/>
              </a:rPr>
              <a:t>(klesající) útlum </a:t>
            </a:r>
            <a:r>
              <a:rPr lang="cs-CZ" sz="2400" smtClean="0">
                <a:latin typeface="Times New Roman"/>
                <a:ea typeface="Times New Roman"/>
              </a:rPr>
              <a:t>odrazem.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6295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Celková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účinnost stínění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629717" y="1268760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 celkovou účinnost stínění jsou obvykle nejdůležitější útlum odrazem a absorpční </a:t>
            </a:r>
            <a:r>
              <a:rPr lang="cs-CZ" sz="2400" smtClean="0">
                <a:latin typeface="Times New Roman"/>
                <a:ea typeface="Times New Roman"/>
              </a:rPr>
              <a:t>útlum přepážky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9185" y="2348880"/>
            <a:ext cx="79408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 celkovou účinnost </a:t>
            </a:r>
            <a:r>
              <a:rPr lang="cs-CZ" sz="2400" smtClean="0">
                <a:latin typeface="Times New Roman"/>
                <a:ea typeface="Times New Roman"/>
              </a:rPr>
              <a:t>stínicí </a:t>
            </a:r>
            <a:r>
              <a:rPr lang="cs-CZ" sz="2400">
                <a:latin typeface="Times New Roman"/>
                <a:ea typeface="Times New Roman"/>
              </a:rPr>
              <a:t>přepážky </a:t>
            </a:r>
            <a:r>
              <a:rPr lang="cs-CZ" sz="2400" smtClean="0">
                <a:latin typeface="Times New Roman"/>
                <a:ea typeface="Times New Roman"/>
              </a:rPr>
              <a:t>je rovněž důležitá vzdálenost elektromagnetického </a:t>
            </a:r>
            <a:r>
              <a:rPr lang="pl-PL" sz="2400" smtClean="0">
                <a:latin typeface="Times New Roman"/>
                <a:ea typeface="Times New Roman"/>
              </a:rPr>
              <a:t>pole</a:t>
            </a:r>
            <a:r>
              <a:rPr lang="pl-PL" sz="2400">
                <a:latin typeface="Times New Roman"/>
                <a:ea typeface="Times New Roman"/>
              </a:rPr>
              <a:t>, kdy vlna v prostoru vykazuje konstantní charakteristickou </a:t>
            </a:r>
            <a:r>
              <a:rPr lang="pl-PL" sz="2400" smtClean="0">
                <a:latin typeface="Times New Roman"/>
                <a:ea typeface="Times New Roman"/>
              </a:rPr>
              <a:t>impedanci.</a:t>
            </a:r>
            <a:endParaRPr lang="pl-PL" sz="2400">
              <a:latin typeface="Times New Roman"/>
              <a:ea typeface="Times New Roman"/>
            </a:endParaRPr>
          </a:p>
          <a:p>
            <a:pPr algn="just"/>
            <a:r>
              <a:rPr lang="cs-CZ" sz="2400" smtClean="0">
                <a:latin typeface="Times New Roman"/>
                <a:ea typeface="Times New Roman"/>
              </a:rPr>
              <a:t>Účinek </a:t>
            </a:r>
            <a:r>
              <a:rPr lang="cs-CZ" sz="2400">
                <a:latin typeface="Times New Roman"/>
                <a:ea typeface="Times New Roman"/>
              </a:rPr>
              <a:t>stínění se </a:t>
            </a:r>
            <a:r>
              <a:rPr lang="cs-CZ" sz="2400" smtClean="0">
                <a:latin typeface="Times New Roman"/>
                <a:ea typeface="Times New Roman"/>
              </a:rPr>
              <a:t>silně mění se vzdáleností </a:t>
            </a:r>
            <a:r>
              <a:rPr lang="cs-CZ" sz="2400">
                <a:latin typeface="Times New Roman"/>
                <a:ea typeface="Times New Roman"/>
              </a:rPr>
              <a:t>zdroje vlnění od stínicí </a:t>
            </a:r>
            <a:r>
              <a:rPr lang="cs-CZ" sz="2400" smtClean="0">
                <a:latin typeface="Times New Roman"/>
                <a:ea typeface="Times New Roman"/>
              </a:rPr>
              <a:t>plochy.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9185" y="4340349"/>
            <a:ext cx="19720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Rozeznáváme</a:t>
            </a:r>
            <a:r>
              <a:rPr lang="cs-CZ" smtClean="0">
                <a:latin typeface="Times New Roman"/>
                <a:ea typeface="Times New Roman"/>
              </a:rPr>
              <a:t>: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87824" y="4341611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/>
                <a:ea typeface="Times New Roman"/>
              </a:rPr>
              <a:t>Blízké elektrické </a:t>
            </a:r>
            <a:r>
              <a:rPr lang="cs-CZ" sz="2400" dirty="0" smtClean="0">
                <a:latin typeface="Times New Roman"/>
                <a:ea typeface="Times New Roman"/>
              </a:rPr>
              <a:t>pole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87824" y="5258817"/>
            <a:ext cx="34307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/>
                <a:ea typeface="Times New Roman"/>
              </a:rPr>
              <a:t>Blízké magnetické pole</a:t>
            </a:r>
          </a:p>
        </p:txBody>
      </p:sp>
    </p:spTree>
    <p:extLst>
      <p:ext uri="{BB962C8B-B14F-4D97-AF65-F5344CB8AC3E}">
        <p14:creationId xmlns:p14="http://schemas.microsoft.com/office/powerpoint/2010/main" val="196978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1682</TotalTime>
  <Words>455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159</cp:revision>
  <dcterms:created xsi:type="dcterms:W3CDTF">2013-03-27T08:46:28Z</dcterms:created>
  <dcterms:modified xsi:type="dcterms:W3CDTF">2014-10-02T10:49:13Z</dcterms:modified>
</cp:coreProperties>
</file>