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1" r:id="rId4"/>
    <p:sldId id="262" r:id="rId5"/>
    <p:sldId id="265" r:id="rId6"/>
    <p:sldId id="272" r:id="rId7"/>
    <p:sldId id="273" r:id="rId8"/>
    <p:sldId id="274" r:id="rId9"/>
    <p:sldId id="275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US" sz="3200" b="1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Elektromagnetick</a:t>
            </a:r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á</a:t>
            </a:r>
            <a:r>
              <a:rPr lang="en-US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US" sz="3200" b="1" err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slu</a:t>
            </a:r>
            <a:r>
              <a:rPr lang="cs-CZ" sz="3200" b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č</a:t>
            </a:r>
            <a:r>
              <a:rPr lang="en-US" sz="3200" b="1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itelnost</a:t>
            </a:r>
            <a:endParaRPr lang="cs-CZ" sz="3200" b="1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Číslo materiálu:  III/2-13-14_Elektromagnetické stínění-2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okruh:	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Elektromagnetick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slu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itelnost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Datum tvorby:  10.1.2014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580851" y="519893"/>
            <a:ext cx="7942584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VLIV OTVORŮ A TECHNOLOGICKÝCH NETĚSNOSTÍ NA CELKOVOU ÚČINNOST STÍNĚNÍ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80851" y="1556792"/>
            <a:ext cx="79425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latin typeface="Times New Roman"/>
                <a:ea typeface="Times New Roman"/>
              </a:rPr>
              <a:t>Kromě zajištění požadované účinnosti stínění musí stínicí kryt splňovat i další </a:t>
            </a:r>
            <a:r>
              <a:rPr lang="cs-CZ" sz="2400" smtClean="0">
                <a:latin typeface="Times New Roman"/>
                <a:ea typeface="Times New Roman"/>
              </a:rPr>
              <a:t>technické požadavky </a:t>
            </a:r>
            <a:r>
              <a:rPr lang="cs-CZ" sz="2400">
                <a:latin typeface="Times New Roman"/>
                <a:ea typeface="Times New Roman"/>
              </a:rPr>
              <a:t>nutné pro správný chod celého </a:t>
            </a:r>
            <a:r>
              <a:rPr lang="cs-CZ" sz="2400" smtClean="0">
                <a:latin typeface="Times New Roman"/>
                <a:ea typeface="Times New Roman"/>
              </a:rPr>
              <a:t>zařízení: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683568" y="3237537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683568" y="3933056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683016" y="4586041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683016" y="5305797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336666" y="3150720"/>
            <a:ext cx="29161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>
                <a:latin typeface="Times New Roman"/>
                <a:ea typeface="Times New Roman"/>
              </a:rPr>
              <a:t>správný tepelný režim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362633" y="3846239"/>
            <a:ext cx="35573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>
                <a:latin typeface="Times New Roman"/>
                <a:ea typeface="Times New Roman"/>
              </a:rPr>
              <a:t>technologičnost konstrukce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336666" y="4499224"/>
            <a:ext cx="28376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>
                <a:latin typeface="Times New Roman"/>
                <a:ea typeface="Times New Roman"/>
              </a:rPr>
              <a:t>opravitelnost zařízení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2336666" y="5218980"/>
            <a:ext cx="41075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latin typeface="Times New Roman"/>
                <a:ea typeface="Times New Roman"/>
              </a:rPr>
              <a:t>přístup ke vstupům a </a:t>
            </a:r>
            <a:r>
              <a:rPr lang="cs-CZ" sz="2400" smtClean="0">
                <a:latin typeface="Times New Roman"/>
                <a:ea typeface="Times New Roman"/>
              </a:rPr>
              <a:t>výstupům</a:t>
            </a:r>
            <a:endParaRPr lang="cs-CZ" sz="240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2755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Šipka doprava 11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00085" y="620688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Všechny </a:t>
            </a:r>
            <a:r>
              <a:rPr lang="cs-CZ" sz="2400">
                <a:latin typeface="Times New Roman"/>
                <a:ea typeface="Times New Roman"/>
              </a:rPr>
              <a:t>tyto funkce nelze zajistit, aniž se </a:t>
            </a:r>
            <a:r>
              <a:rPr lang="cs-CZ" sz="2400" smtClean="0">
                <a:latin typeface="Times New Roman"/>
                <a:ea typeface="Times New Roman"/>
              </a:rPr>
              <a:t>naruší kompaktnost</a:t>
            </a:r>
            <a:r>
              <a:rPr lang="cs-CZ" sz="2400">
                <a:latin typeface="Times New Roman"/>
                <a:ea typeface="Times New Roman"/>
              </a:rPr>
              <a:t>, celistvost a homogennost kovové stínicí plochy.</a:t>
            </a:r>
          </a:p>
        </p:txBody>
      </p:sp>
      <p:sp>
        <p:nvSpPr>
          <p:cNvPr id="5" name="Obdélník 4"/>
          <p:cNvSpPr/>
          <p:nvPr/>
        </p:nvSpPr>
        <p:spPr>
          <a:xfrm>
            <a:off x="595358" y="1661899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Každý </a:t>
            </a:r>
            <a:r>
              <a:rPr lang="cs-CZ" sz="2400">
                <a:latin typeface="Times New Roman"/>
                <a:ea typeface="Times New Roman"/>
              </a:rPr>
              <a:t>reálný stínicí kryt </a:t>
            </a:r>
            <a:r>
              <a:rPr lang="cs-CZ" sz="2400" smtClean="0">
                <a:latin typeface="Times New Roman"/>
                <a:ea typeface="Times New Roman"/>
              </a:rPr>
              <a:t>tedy obsahuje řadu nepravidelností, </a:t>
            </a:r>
            <a:r>
              <a:rPr lang="cs-CZ" sz="2400">
                <a:latin typeface="Times New Roman"/>
                <a:ea typeface="Times New Roman"/>
              </a:rPr>
              <a:t>netěsností a </a:t>
            </a:r>
            <a:r>
              <a:rPr lang="cs-CZ" sz="2400" smtClean="0">
                <a:latin typeface="Times New Roman"/>
                <a:ea typeface="Times New Roman"/>
              </a:rPr>
              <a:t>přerušení.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95358" y="2852936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To znamená, že se do </a:t>
            </a:r>
            <a:r>
              <a:rPr lang="cs-CZ" sz="2400">
                <a:latin typeface="Times New Roman"/>
                <a:ea typeface="Times New Roman"/>
              </a:rPr>
              <a:t>značné míry </a:t>
            </a:r>
            <a:r>
              <a:rPr lang="cs-CZ" sz="2400" smtClean="0">
                <a:latin typeface="Times New Roman"/>
                <a:ea typeface="Times New Roman"/>
              </a:rPr>
              <a:t>mění skutečná účinnost </a:t>
            </a:r>
            <a:r>
              <a:rPr lang="cs-CZ" sz="2400">
                <a:latin typeface="Times New Roman"/>
                <a:ea typeface="Times New Roman"/>
              </a:rPr>
              <a:t>jeho stínění.</a:t>
            </a:r>
          </a:p>
        </p:txBody>
      </p:sp>
      <p:sp>
        <p:nvSpPr>
          <p:cNvPr id="2" name="Obdélník 1"/>
          <p:cNvSpPr/>
          <p:nvPr/>
        </p:nvSpPr>
        <p:spPr>
          <a:xfrm>
            <a:off x="600085" y="4221088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V praxi rozlišujeme tři druhy technických nehomogenit v kovovém </a:t>
            </a:r>
            <a:r>
              <a:rPr lang="cs-CZ" sz="2400" smtClean="0">
                <a:latin typeface="Times New Roman"/>
                <a:ea typeface="Times New Roman"/>
              </a:rPr>
              <a:t>stínění.</a:t>
            </a:r>
            <a:endParaRPr lang="cs-CZ" sz="240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3915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541357" y="476672"/>
            <a:ext cx="8115024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Základní nehomogenity: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121374" y="1484784"/>
            <a:ext cx="65350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Otvory</a:t>
            </a:r>
            <a:r>
              <a:rPr lang="cs-CZ" sz="2400">
                <a:latin typeface="Times New Roman"/>
                <a:ea typeface="Times New Roman"/>
              </a:rPr>
              <a:t>, štěrbiny a další otevření stínicí plochy</a:t>
            </a:r>
          </a:p>
        </p:txBody>
      </p:sp>
      <p:sp>
        <p:nvSpPr>
          <p:cNvPr id="8" name="Obdélník 7"/>
          <p:cNvSpPr/>
          <p:nvPr/>
        </p:nvSpPr>
        <p:spPr>
          <a:xfrm>
            <a:off x="2121374" y="2442083"/>
            <a:ext cx="6235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Špatně </a:t>
            </a:r>
            <a:r>
              <a:rPr lang="cs-CZ" sz="2400">
                <a:latin typeface="Times New Roman"/>
                <a:ea typeface="Times New Roman"/>
              </a:rPr>
              <a:t>vodivé (vysokoimpedanční) části </a:t>
            </a:r>
            <a:r>
              <a:rPr lang="cs-CZ" sz="2400" smtClean="0">
                <a:latin typeface="Times New Roman"/>
                <a:ea typeface="Times New Roman"/>
              </a:rPr>
              <a:t>stínění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674390" y="1535596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674390" y="2492896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685461" y="3429000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121374" y="3378187"/>
            <a:ext cx="52132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>
                <a:latin typeface="Times New Roman"/>
                <a:ea typeface="Times New Roman"/>
              </a:rPr>
              <a:t>Vnější přívodní kabely a přípojná vedení</a:t>
            </a:r>
          </a:p>
        </p:txBody>
      </p:sp>
    </p:spTree>
    <p:extLst>
      <p:ext uri="{BB962C8B-B14F-4D97-AF65-F5344CB8AC3E}">
        <p14:creationId xmlns:p14="http://schemas.microsoft.com/office/powerpoint/2010/main" val="423436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11560" y="476672"/>
            <a:ext cx="79590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Hlavní </a:t>
            </a:r>
            <a:r>
              <a:rPr lang="cs-CZ" sz="2400">
                <a:latin typeface="Times New Roman"/>
                <a:ea typeface="Times New Roman"/>
              </a:rPr>
              <a:t>vliv na výslednou účinnost stínění kovových krytů mají otvory ve stínicí ploše.</a:t>
            </a:r>
          </a:p>
        </p:txBody>
      </p:sp>
      <p:sp>
        <p:nvSpPr>
          <p:cNvPr id="3" name="Obdélník 2"/>
          <p:cNvSpPr/>
          <p:nvPr/>
        </p:nvSpPr>
        <p:spPr>
          <a:xfrm>
            <a:off x="611561" y="1517570"/>
            <a:ext cx="79590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Malý </a:t>
            </a:r>
            <a:r>
              <a:rPr lang="cs-CZ" sz="2400">
                <a:latin typeface="Times New Roman"/>
                <a:ea typeface="Times New Roman"/>
              </a:rPr>
              <a:t>kruhový otvor </a:t>
            </a:r>
            <a:r>
              <a:rPr lang="cs-CZ" sz="2400" smtClean="0">
                <a:latin typeface="Times New Roman"/>
                <a:ea typeface="Times New Roman"/>
              </a:rPr>
              <a:t>v </a:t>
            </a:r>
            <a:r>
              <a:rPr lang="cs-CZ" sz="2400">
                <a:latin typeface="Times New Roman"/>
                <a:ea typeface="Times New Roman"/>
              </a:rPr>
              <a:t>tenké kovové přepážce, na kterou dopadá rovinná </a:t>
            </a:r>
            <a:r>
              <a:rPr lang="cs-CZ" sz="2400" smtClean="0">
                <a:latin typeface="Times New Roman"/>
                <a:ea typeface="Times New Roman"/>
              </a:rPr>
              <a:t>elektromagnetická vlna</a:t>
            </a:r>
            <a:r>
              <a:rPr lang="cs-CZ" sz="2400">
                <a:latin typeface="Times New Roman"/>
                <a:ea typeface="Times New Roman"/>
              </a:rPr>
              <a:t>, se vůči stíněnému prostoru chová jako </a:t>
            </a:r>
            <a:r>
              <a:rPr lang="cs-CZ" sz="2400" smtClean="0">
                <a:latin typeface="Times New Roman"/>
                <a:ea typeface="Times New Roman"/>
              </a:rPr>
              <a:t>anténa.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611560" y="2828836"/>
            <a:ext cx="79590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Podle </a:t>
            </a:r>
            <a:r>
              <a:rPr lang="cs-CZ" sz="2400" smtClean="0">
                <a:latin typeface="Times New Roman"/>
                <a:ea typeface="Times New Roman"/>
              </a:rPr>
              <a:t>základních výpočtů </a:t>
            </a:r>
            <a:r>
              <a:rPr lang="cs-CZ" sz="2400">
                <a:latin typeface="Times New Roman"/>
                <a:ea typeface="Times New Roman"/>
              </a:rPr>
              <a:t>je pak účinnost stínění tenké </a:t>
            </a:r>
            <a:r>
              <a:rPr lang="cs-CZ" sz="2400" smtClean="0">
                <a:latin typeface="Times New Roman"/>
                <a:ea typeface="Times New Roman"/>
              </a:rPr>
              <a:t>kovové přepážky </a:t>
            </a:r>
            <a:r>
              <a:rPr lang="cs-CZ" sz="2400">
                <a:latin typeface="Times New Roman"/>
                <a:ea typeface="Times New Roman"/>
              </a:rPr>
              <a:t>s jedním malým kruhovým otvorem </a:t>
            </a:r>
            <a:r>
              <a:rPr lang="cs-CZ" sz="2400" smtClean="0">
                <a:latin typeface="Times New Roman"/>
                <a:ea typeface="Times New Roman"/>
              </a:rPr>
              <a:t>výrazně zhoršena.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1561" y="4365104"/>
            <a:ext cx="7959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latin typeface="Times New Roman"/>
                <a:ea typeface="Times New Roman"/>
              </a:rPr>
              <a:t>Stejný </a:t>
            </a:r>
            <a:r>
              <a:rPr lang="cs-CZ" sz="2400" smtClean="0">
                <a:latin typeface="Times New Roman"/>
                <a:ea typeface="Times New Roman"/>
              </a:rPr>
              <a:t>výsledek platí i pro </a:t>
            </a:r>
            <a:r>
              <a:rPr lang="cs-CZ" sz="2400">
                <a:latin typeface="Times New Roman"/>
                <a:ea typeface="Times New Roman"/>
              </a:rPr>
              <a:t>pravoúhlou (obdélníkovou</a:t>
            </a:r>
            <a:r>
              <a:rPr lang="cs-CZ" sz="2400" smtClean="0">
                <a:latin typeface="Times New Roman"/>
                <a:ea typeface="Times New Roman"/>
              </a:rPr>
              <a:t>) štěrbinu </a:t>
            </a:r>
            <a:r>
              <a:rPr lang="cs-CZ" sz="2400">
                <a:latin typeface="Times New Roman"/>
                <a:ea typeface="Times New Roman"/>
              </a:rPr>
              <a:t>ve stínicí přepážce.</a:t>
            </a:r>
          </a:p>
        </p:txBody>
      </p:sp>
    </p:spTree>
    <p:extLst>
      <p:ext uri="{BB962C8B-B14F-4D97-AF65-F5344CB8AC3E}">
        <p14:creationId xmlns:p14="http://schemas.microsoft.com/office/powerpoint/2010/main" val="2338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40249" y="476672"/>
            <a:ext cx="79303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latin typeface="Times New Roman"/>
                <a:ea typeface="Times New Roman"/>
              </a:rPr>
              <a:t>Zejména </a:t>
            </a:r>
            <a:r>
              <a:rPr lang="cs-CZ" sz="2400">
                <a:latin typeface="Times New Roman"/>
                <a:ea typeface="Times New Roman"/>
              </a:rPr>
              <a:t>dlouhé </a:t>
            </a:r>
            <a:r>
              <a:rPr lang="cs-CZ" sz="2400" smtClean="0">
                <a:latin typeface="Times New Roman"/>
                <a:ea typeface="Times New Roman"/>
              </a:rPr>
              <a:t>štěrbiny v </a:t>
            </a:r>
            <a:r>
              <a:rPr lang="cs-CZ" sz="2400">
                <a:latin typeface="Times New Roman"/>
                <a:ea typeface="Times New Roman"/>
              </a:rPr>
              <a:t>kovovém stínění se mohou chovat jako účinné </a:t>
            </a:r>
            <a:r>
              <a:rPr lang="cs-CZ" sz="2400" smtClean="0">
                <a:latin typeface="Times New Roman"/>
                <a:ea typeface="Times New Roman"/>
              </a:rPr>
              <a:t>štěrbinové antény.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3731" y="2829994"/>
            <a:ext cx="79426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Případy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nejlepší</a:t>
            </a:r>
            <a:r>
              <a:rPr lang="cs-CZ" sz="2400">
                <a:latin typeface="Times New Roman"/>
                <a:ea typeface="Times New Roman"/>
              </a:rPr>
              <a:t> a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nejhorší</a:t>
            </a:r>
            <a:r>
              <a:rPr lang="cs-CZ" sz="2400" smtClean="0">
                <a:latin typeface="Times New Roman"/>
                <a:ea typeface="Times New Roman"/>
              </a:rPr>
              <a:t> orientace </a:t>
            </a:r>
            <a:r>
              <a:rPr lang="cs-CZ" sz="2400">
                <a:latin typeface="Times New Roman"/>
                <a:ea typeface="Times New Roman"/>
              </a:rPr>
              <a:t>podlouhlé štěrbiny v kovové </a:t>
            </a:r>
            <a:r>
              <a:rPr lang="cs-CZ" sz="2400" smtClean="0">
                <a:latin typeface="Times New Roman"/>
                <a:ea typeface="Times New Roman"/>
              </a:rPr>
              <a:t>stínicí ploše: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27898" y="1628800"/>
            <a:ext cx="793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Mohou </a:t>
            </a:r>
            <a:r>
              <a:rPr lang="cs-CZ" sz="2400">
                <a:latin typeface="Times New Roman"/>
                <a:ea typeface="Times New Roman"/>
              </a:rPr>
              <a:t>intenzivně vyzařovat </a:t>
            </a:r>
            <a:r>
              <a:rPr lang="cs-CZ" sz="2400" smtClean="0">
                <a:latin typeface="Times New Roman"/>
                <a:ea typeface="Times New Roman"/>
              </a:rPr>
              <a:t>do vnitřního </a:t>
            </a:r>
            <a:r>
              <a:rPr lang="cs-CZ" sz="2400">
                <a:latin typeface="Times New Roman"/>
                <a:ea typeface="Times New Roman"/>
              </a:rPr>
              <a:t>(chráněného) prostoru stínicího krytu a tím výrazně snižovat účinnost jeho stínění.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249" y="3861048"/>
            <a:ext cx="2059543" cy="257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861048"/>
            <a:ext cx="1963663" cy="2538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Šipka dolů 7"/>
          <p:cNvSpPr/>
          <p:nvPr/>
        </p:nvSpPr>
        <p:spPr>
          <a:xfrm>
            <a:off x="1979712" y="3245492"/>
            <a:ext cx="216024" cy="6155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ů 8"/>
          <p:cNvSpPr/>
          <p:nvPr/>
        </p:nvSpPr>
        <p:spPr>
          <a:xfrm rot="18523753">
            <a:off x="4103947" y="3114972"/>
            <a:ext cx="216024" cy="10248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295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40249" y="476672"/>
            <a:ext cx="7930320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Uvedené příklady dokumentují,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jak zásadní význam pro kvalitu stínicích krytů mají otvory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, štěrbiny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a další technologické průchody, které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se vytváří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kompaktní stínicí ploše.</a:t>
            </a:r>
          </a:p>
        </p:txBody>
      </p:sp>
      <p:sp>
        <p:nvSpPr>
          <p:cNvPr id="8" name="Obdélník 7"/>
          <p:cNvSpPr/>
          <p:nvPr/>
        </p:nvSpPr>
        <p:spPr>
          <a:xfrm>
            <a:off x="640249" y="2060848"/>
            <a:ext cx="793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Kromě úmyslně </a:t>
            </a:r>
            <a:r>
              <a:rPr lang="cs-CZ" sz="2400">
                <a:latin typeface="Times New Roman"/>
                <a:ea typeface="Times New Roman"/>
              </a:rPr>
              <a:t>vytvářených </a:t>
            </a:r>
            <a:r>
              <a:rPr lang="cs-CZ" sz="2400" smtClean="0">
                <a:latin typeface="Times New Roman"/>
                <a:ea typeface="Times New Roman"/>
              </a:rPr>
              <a:t>otvorů </a:t>
            </a:r>
            <a:r>
              <a:rPr lang="cs-CZ" sz="2400">
                <a:latin typeface="Times New Roman"/>
                <a:ea typeface="Times New Roman"/>
              </a:rPr>
              <a:t>vznikají však ve všech stínicích krytech i neúmyslné a </a:t>
            </a:r>
            <a:r>
              <a:rPr lang="cs-CZ" sz="2400" smtClean="0">
                <a:latin typeface="Times New Roman"/>
                <a:ea typeface="Times New Roman"/>
              </a:rPr>
              <a:t>nechtěné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netěsnosti</a:t>
            </a:r>
            <a:r>
              <a:rPr lang="cs-CZ" sz="2400">
                <a:latin typeface="Times New Roman"/>
                <a:ea typeface="Times New Roman"/>
              </a:rPr>
              <a:t>, zejména v místech spojení </a:t>
            </a:r>
            <a:r>
              <a:rPr lang="cs-CZ" sz="2400" smtClean="0">
                <a:latin typeface="Times New Roman"/>
                <a:ea typeface="Times New Roman"/>
              </a:rPr>
              <a:t>stínicích </a:t>
            </a:r>
            <a:r>
              <a:rPr lang="cs-CZ" sz="2400">
                <a:latin typeface="Times New Roman"/>
                <a:ea typeface="Times New Roman"/>
              </a:rPr>
              <a:t>ploch </a:t>
            </a:r>
            <a:r>
              <a:rPr lang="cs-CZ" sz="2400" smtClean="0">
                <a:latin typeface="Times New Roman"/>
                <a:ea typeface="Times New Roman"/>
              </a:rPr>
              <a:t>kovového </a:t>
            </a:r>
            <a:r>
              <a:rPr lang="cs-CZ" sz="2400">
                <a:latin typeface="Times New Roman"/>
                <a:ea typeface="Times New Roman"/>
              </a:rPr>
              <a:t>krytu.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249" y="3261177"/>
            <a:ext cx="2688050" cy="2112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Šipka dolů 8"/>
          <p:cNvSpPr/>
          <p:nvPr/>
        </p:nvSpPr>
        <p:spPr>
          <a:xfrm rot="4026940">
            <a:off x="4150733" y="1618284"/>
            <a:ext cx="216024" cy="37620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563887" y="5157192"/>
            <a:ext cx="50066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latin typeface="Times New Roman"/>
                <a:ea typeface="Times New Roman"/>
              </a:rPr>
              <a:t>Proto se používají různé způsoby </a:t>
            </a:r>
            <a:r>
              <a:rPr lang="cs-CZ" sz="2400" smtClean="0">
                <a:latin typeface="Times New Roman"/>
                <a:ea typeface="Times New Roman"/>
              </a:rPr>
              <a:t>zlepšení účinnosti stínění –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překryvem.</a:t>
            </a:r>
            <a:endParaRPr lang="cs-CZ" sz="2400">
              <a:latin typeface="Times New Roman"/>
              <a:ea typeface="Times New Roman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92272" y="2222564"/>
            <a:ext cx="1391958" cy="3469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Šipka dolů 10"/>
          <p:cNvSpPr/>
          <p:nvPr/>
        </p:nvSpPr>
        <p:spPr>
          <a:xfrm rot="9771131">
            <a:off x="7020501" y="4148172"/>
            <a:ext cx="216024" cy="14736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978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534" y="404664"/>
            <a:ext cx="79303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Je </a:t>
            </a:r>
            <a:r>
              <a:rPr lang="cs-CZ" sz="2400">
                <a:latin typeface="Times New Roman"/>
                <a:ea typeface="Times New Roman"/>
              </a:rPr>
              <a:t>zřejmé, že </a:t>
            </a:r>
            <a:r>
              <a:rPr lang="cs-CZ" sz="2400" smtClean="0">
                <a:latin typeface="Times New Roman"/>
                <a:ea typeface="Times New Roman"/>
              </a:rPr>
              <a:t>skutečné hodnoty stínění reálných krytů </a:t>
            </a:r>
            <a:r>
              <a:rPr lang="cs-CZ" sz="2400">
                <a:latin typeface="Times New Roman"/>
                <a:ea typeface="Times New Roman"/>
              </a:rPr>
              <a:t>jsou mnohem nižší, než </a:t>
            </a:r>
            <a:r>
              <a:rPr lang="cs-CZ" sz="2400" smtClean="0">
                <a:latin typeface="Times New Roman"/>
                <a:ea typeface="Times New Roman"/>
              </a:rPr>
              <a:t>teoretické.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35433" y="1484784"/>
            <a:ext cx="79430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Proto se </a:t>
            </a:r>
            <a:r>
              <a:rPr lang="cs-CZ" sz="2400" smtClean="0">
                <a:latin typeface="Times New Roman"/>
                <a:ea typeface="Times New Roman"/>
              </a:rPr>
              <a:t>musela vytvořit norma a kategorie pro potřeby  elektronických </a:t>
            </a:r>
            <a:r>
              <a:rPr lang="cs-CZ" sz="2400">
                <a:latin typeface="Times New Roman"/>
                <a:ea typeface="Times New Roman"/>
              </a:rPr>
              <a:t>a elektrotechnických </a:t>
            </a:r>
            <a:r>
              <a:rPr lang="cs-CZ" sz="2400" smtClean="0">
                <a:latin typeface="Times New Roman"/>
                <a:ea typeface="Times New Roman"/>
              </a:rPr>
              <a:t>přístrojů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  <a:endParaRPr lang="cs-CZ" sz="2400">
              <a:latin typeface="Times New Roman"/>
              <a:ea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33" y="2519363"/>
            <a:ext cx="7888321" cy="270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234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vlastností elektronických zařízení.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 základě studia stanoví vlastnosti a funkce jednoduchých přístrojů a komponent pro systémy EZS.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>
                <a:latin typeface="Times New Roman" pitchFamily="18" charset="0"/>
                <a:cs typeface="Times New Roman" pitchFamily="18" charset="0"/>
              </a:rPr>
            </a:b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článek „Elektromagnetická slučitelnost„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Ing. Ladislav Havlik, CSc.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/>
              <a:t>	        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přednášky „ELEKTROMAGNETICKÁ KOMPATIBILITA“            	           Prof. Ing. Jiří Svačina, CSc.</a:t>
            </a:r>
          </a:p>
          <a:p>
            <a:pPr algn="just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1895</TotalTime>
  <Words>428</Words>
  <Application>Microsoft Office PowerPoint</Application>
  <PresentationFormat>Předvádění na obrazovce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167</cp:revision>
  <dcterms:created xsi:type="dcterms:W3CDTF">2013-03-27T08:46:28Z</dcterms:created>
  <dcterms:modified xsi:type="dcterms:W3CDTF">2014-10-02T10:49:30Z</dcterms:modified>
</cp:coreProperties>
</file>