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2" r:id="rId5"/>
    <p:sldId id="265" r:id="rId6"/>
    <p:sldId id="272" r:id="rId7"/>
    <p:sldId id="273" r:id="rId8"/>
    <p:sldId id="27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III/2-13-17_Měření rušivých signálů-2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10.1.2014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80851" y="519893"/>
            <a:ext cx="7942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MĚŘENÍ UMĚLOU SÍTÍ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80850" y="1340768"/>
            <a:ext cx="79425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Umělá </a:t>
            </a:r>
            <a:r>
              <a:rPr lang="cs-CZ" sz="2400">
                <a:latin typeface="Times New Roman"/>
                <a:ea typeface="Times New Roman"/>
              </a:rPr>
              <a:t>síť </a:t>
            </a:r>
            <a:r>
              <a:rPr lang="cs-CZ" sz="2400" smtClean="0">
                <a:latin typeface="Times New Roman"/>
                <a:ea typeface="Times New Roman"/>
              </a:rPr>
              <a:t>označovaná </a:t>
            </a:r>
            <a:r>
              <a:rPr lang="cs-CZ" sz="2400">
                <a:latin typeface="Times New Roman"/>
                <a:ea typeface="Times New Roman"/>
              </a:rPr>
              <a:t>jako umělá zátěž </a:t>
            </a:r>
            <a:r>
              <a:rPr lang="cs-CZ" sz="2400" smtClean="0">
                <a:latin typeface="Times New Roman"/>
                <a:ea typeface="Times New Roman"/>
              </a:rPr>
              <a:t>vedení se </a:t>
            </a:r>
            <a:r>
              <a:rPr lang="cs-CZ" sz="2400">
                <a:latin typeface="Times New Roman"/>
                <a:ea typeface="Times New Roman"/>
              </a:rPr>
              <a:t>užívá </a:t>
            </a:r>
            <a:r>
              <a:rPr lang="cs-CZ" sz="2400" smtClean="0">
                <a:latin typeface="Times New Roman"/>
                <a:ea typeface="Times New Roman"/>
              </a:rPr>
              <a:t>k měření </a:t>
            </a:r>
            <a:r>
              <a:rPr lang="cs-CZ" sz="2400">
                <a:latin typeface="Times New Roman"/>
                <a:ea typeface="Times New Roman"/>
              </a:rPr>
              <a:t>rušivých signálů které </a:t>
            </a:r>
            <a:r>
              <a:rPr lang="cs-CZ" sz="2400" smtClean="0">
                <a:latin typeface="Times New Roman"/>
                <a:ea typeface="Times New Roman"/>
              </a:rPr>
              <a:t>vznikají v </a:t>
            </a:r>
            <a:r>
              <a:rPr lang="cs-CZ" sz="2400">
                <a:latin typeface="Times New Roman"/>
                <a:ea typeface="Times New Roman"/>
              </a:rPr>
              <a:t>zařízení napájeném z rozvodné elektrické </a:t>
            </a:r>
            <a:r>
              <a:rPr lang="cs-CZ" sz="2400" smtClean="0">
                <a:latin typeface="Times New Roman"/>
                <a:ea typeface="Times New Roman"/>
              </a:rPr>
              <a:t>sítě.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0853" y="2708920"/>
            <a:ext cx="794258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Umělá </a:t>
            </a:r>
            <a:r>
              <a:rPr lang="cs-CZ" sz="2400">
                <a:latin typeface="Times New Roman"/>
                <a:ea typeface="Times New Roman"/>
              </a:rPr>
              <a:t>zátěž vedení s </a:t>
            </a:r>
            <a:r>
              <a:rPr lang="cs-CZ" sz="2400" smtClean="0">
                <a:latin typeface="Times New Roman"/>
                <a:ea typeface="Times New Roman"/>
              </a:rPr>
              <a:t>blokovým schématem obsahuje </a:t>
            </a:r>
            <a:r>
              <a:rPr lang="cs-CZ" sz="2400">
                <a:latin typeface="Times New Roman"/>
                <a:ea typeface="Times New Roman"/>
              </a:rPr>
              <a:t>tři druhy </a:t>
            </a:r>
            <a:r>
              <a:rPr lang="cs-CZ" sz="2400" smtClean="0">
                <a:latin typeface="Times New Roman"/>
                <a:ea typeface="Times New Roman"/>
              </a:rPr>
              <a:t>svorek  1,                      -2,                                 3.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508" y="3645024"/>
            <a:ext cx="5071267" cy="2813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19048789">
            <a:off x="1951144" y="3361979"/>
            <a:ext cx="216024" cy="10649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7664704">
            <a:off x="4561893" y="2978538"/>
            <a:ext cx="246731" cy="17958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2016970">
            <a:off x="5568711" y="3342211"/>
            <a:ext cx="216024" cy="26253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0085" y="620688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vstupní </a:t>
            </a:r>
            <a:r>
              <a:rPr lang="cs-CZ" sz="2400">
                <a:latin typeface="Times New Roman"/>
                <a:ea typeface="Times New Roman"/>
              </a:rPr>
              <a:t>síťové svorky 1 pro připojení </a:t>
            </a:r>
            <a:r>
              <a:rPr lang="cs-CZ" sz="2400" smtClean="0">
                <a:latin typeface="Times New Roman"/>
                <a:ea typeface="Times New Roman"/>
              </a:rPr>
              <a:t>vnější napájecí sítě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00085" y="1484784"/>
            <a:ext cx="795774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výstupní </a:t>
            </a:r>
            <a:r>
              <a:rPr lang="cs-CZ" sz="2400">
                <a:latin typeface="Times New Roman"/>
                <a:ea typeface="Times New Roman"/>
              </a:rPr>
              <a:t>síťové svorky 2 pro připojení zkoušeného objektu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0084" y="2329479"/>
            <a:ext cx="7957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výstupní přístrojové svorky 3 pro připojení měřicího zařízení – měřiče </a:t>
            </a:r>
            <a:r>
              <a:rPr lang="cs-CZ" sz="2400" smtClean="0">
                <a:latin typeface="Times New Roman"/>
                <a:ea typeface="Times New Roman"/>
              </a:rPr>
              <a:t>rušení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3933056"/>
            <a:ext cx="7874260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Umělá síť </a:t>
            </a:r>
            <a:r>
              <a:rPr lang="pl-PL" sz="2400" smtClean="0">
                <a:solidFill>
                  <a:schemeClr val="bg1"/>
                </a:solidFill>
                <a:latin typeface="Times New Roman"/>
                <a:ea typeface="Times New Roman"/>
              </a:rPr>
              <a:t> </a:t>
            </a:r>
            <a:r>
              <a:rPr lang="pl-PL" sz="2400">
                <a:solidFill>
                  <a:schemeClr val="bg1"/>
                </a:solidFill>
                <a:latin typeface="Times New Roman"/>
                <a:ea typeface="Times New Roman"/>
              </a:rPr>
              <a:t>je </a:t>
            </a:r>
            <a:r>
              <a:rPr lang="pl-PL" sz="2400" smtClean="0">
                <a:solidFill>
                  <a:schemeClr val="bg1"/>
                </a:solidFill>
                <a:latin typeface="Times New Roman"/>
                <a:ea typeface="Times New Roman"/>
              </a:rPr>
              <a:t>při měření </a:t>
            </a:r>
            <a:r>
              <a:rPr lang="pl-PL" sz="2400">
                <a:solidFill>
                  <a:schemeClr val="bg1"/>
                </a:solidFill>
                <a:latin typeface="Times New Roman"/>
                <a:ea typeface="Times New Roman"/>
              </a:rPr>
              <a:t>zapojena </a:t>
            </a:r>
            <a:r>
              <a:rPr lang="pl-PL" sz="2400" smtClean="0">
                <a:solidFill>
                  <a:schemeClr val="bg1"/>
                </a:solidFill>
                <a:latin typeface="Times New Roman"/>
                <a:ea typeface="Times New Roman"/>
              </a:rPr>
              <a:t>do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každého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napájecího vodiče, na němž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chceme zjišťovat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velikost rušivých napětí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92100" y="663079"/>
            <a:ext cx="8112555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Umělá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síť LISN plní tři funkce:</a:t>
            </a:r>
          </a:p>
        </p:txBody>
      </p:sp>
      <p:sp>
        <p:nvSpPr>
          <p:cNvPr id="7" name="Obdélník 6"/>
          <p:cNvSpPr/>
          <p:nvPr/>
        </p:nvSpPr>
        <p:spPr>
          <a:xfrm>
            <a:off x="2076244" y="1302422"/>
            <a:ext cx="66002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Zajišťuje </a:t>
            </a:r>
            <a:r>
              <a:rPr lang="cs-CZ" sz="2400">
                <a:latin typeface="Times New Roman"/>
                <a:ea typeface="Times New Roman"/>
              </a:rPr>
              <a:t>připojení měřicího zařízení (měřiče rušení) k proměřovanému </a:t>
            </a:r>
            <a:r>
              <a:rPr lang="cs-CZ" sz="2400" smtClean="0">
                <a:latin typeface="Times New Roman"/>
                <a:ea typeface="Times New Roman"/>
              </a:rPr>
              <a:t> objektu pro </a:t>
            </a:r>
            <a:r>
              <a:rPr lang="cs-CZ" sz="2400">
                <a:latin typeface="Times New Roman"/>
                <a:ea typeface="Times New Roman"/>
              </a:rPr>
              <a:t>celý rozsah měřených </a:t>
            </a:r>
            <a:r>
              <a:rPr lang="cs-CZ" sz="2400" smtClean="0">
                <a:latin typeface="Times New Roman"/>
                <a:ea typeface="Times New Roman"/>
              </a:rPr>
              <a:t>kmitočtů.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39552" y="1722566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83662" y="3202813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61331" y="5157192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76244" y="2967335"/>
            <a:ext cx="65675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Zajišťuje, že na vstup měřicího zařízení </a:t>
            </a:r>
            <a:r>
              <a:rPr lang="cs-CZ" sz="2400" smtClean="0">
                <a:latin typeface="Times New Roman"/>
                <a:ea typeface="Times New Roman"/>
              </a:rPr>
              <a:t>se dostanou </a:t>
            </a:r>
            <a:r>
              <a:rPr lang="cs-CZ" sz="2400">
                <a:latin typeface="Times New Roman"/>
                <a:ea typeface="Times New Roman"/>
              </a:rPr>
              <a:t>jen rušivé signály ze zkoušeného </a:t>
            </a:r>
            <a:r>
              <a:rPr lang="cs-CZ" sz="2400" smtClean="0">
                <a:latin typeface="Times New Roman"/>
                <a:ea typeface="Times New Roman"/>
              </a:rPr>
              <a:t>objektu.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76244" y="4653136"/>
            <a:ext cx="65675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Zajišťuje impedanční přizpůsobení </a:t>
            </a:r>
            <a:r>
              <a:rPr lang="cs-CZ" sz="2400" smtClean="0">
                <a:latin typeface="Times New Roman"/>
                <a:ea typeface="Times New Roman"/>
              </a:rPr>
              <a:t>měřicího zařízení  </a:t>
            </a:r>
            <a:r>
              <a:rPr lang="cs-CZ" sz="2400">
                <a:latin typeface="Times New Roman"/>
                <a:ea typeface="Times New Roman"/>
              </a:rPr>
              <a:t>k </a:t>
            </a:r>
            <a:r>
              <a:rPr lang="cs-CZ" sz="2400" smtClean="0">
                <a:latin typeface="Times New Roman"/>
                <a:ea typeface="Times New Roman"/>
              </a:rPr>
              <a:t>výstupním přístrojovým </a:t>
            </a:r>
            <a:r>
              <a:rPr lang="cs-CZ" sz="2400">
                <a:latin typeface="Times New Roman"/>
                <a:ea typeface="Times New Roman"/>
              </a:rPr>
              <a:t>svorkám 3 umělé sítě </a:t>
            </a:r>
            <a:r>
              <a:rPr lang="cs-CZ" sz="2400" smtClean="0">
                <a:latin typeface="Times New Roman"/>
                <a:ea typeface="Times New Roman"/>
              </a:rPr>
              <a:t>LISN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476672"/>
            <a:ext cx="80310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Umělá </a:t>
            </a:r>
            <a:r>
              <a:rPr lang="cs-CZ" sz="2400">
                <a:latin typeface="Times New Roman"/>
                <a:ea typeface="Times New Roman"/>
              </a:rPr>
              <a:t>síť LISN </a:t>
            </a:r>
            <a:r>
              <a:rPr lang="pl-PL" sz="2400" smtClean="0">
                <a:latin typeface="Times New Roman"/>
                <a:ea typeface="Times New Roman"/>
              </a:rPr>
              <a:t>je </a:t>
            </a:r>
            <a:r>
              <a:rPr lang="pl-PL" sz="2400">
                <a:latin typeface="Times New Roman"/>
                <a:ea typeface="Times New Roman"/>
              </a:rPr>
              <a:t>při měření zapojena </a:t>
            </a:r>
            <a:r>
              <a:rPr lang="pl-PL" sz="2400" smtClean="0">
                <a:latin typeface="Times New Roman"/>
                <a:ea typeface="Times New Roman"/>
              </a:rPr>
              <a:t>do </a:t>
            </a:r>
            <a:r>
              <a:rPr lang="cs-CZ" sz="2400" smtClean="0">
                <a:latin typeface="Times New Roman"/>
                <a:ea typeface="Times New Roman"/>
              </a:rPr>
              <a:t>každého </a:t>
            </a:r>
            <a:r>
              <a:rPr lang="cs-CZ" sz="2400">
                <a:latin typeface="Times New Roman"/>
                <a:ea typeface="Times New Roman"/>
              </a:rPr>
              <a:t>napájecího vodiče, na němž </a:t>
            </a:r>
            <a:r>
              <a:rPr lang="cs-CZ" sz="2400" smtClean="0">
                <a:latin typeface="Times New Roman"/>
                <a:ea typeface="Times New Roman"/>
              </a:rPr>
              <a:t> chceme zjišťovat </a:t>
            </a:r>
            <a:r>
              <a:rPr lang="cs-CZ" sz="2400">
                <a:latin typeface="Times New Roman"/>
                <a:ea typeface="Times New Roman"/>
              </a:rPr>
              <a:t>velikost rušivých </a:t>
            </a:r>
            <a:r>
              <a:rPr lang="cs-CZ" sz="2400" smtClean="0">
                <a:latin typeface="Times New Roman"/>
                <a:ea typeface="Times New Roman"/>
              </a:rPr>
              <a:t>napětí.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7343" y="1628800"/>
            <a:ext cx="801322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Při měření nesmí dojít k úrazům elektrickým proudem. Musí tedy být přístroje dimenzovány aspoň trojnásobku špičkového </a:t>
            </a:r>
            <a:r>
              <a:rPr lang="cs-CZ" sz="2400">
                <a:latin typeface="Times New Roman"/>
                <a:ea typeface="Times New Roman"/>
              </a:rPr>
              <a:t>síťového napětí.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57343" y="2967335"/>
            <a:ext cx="801322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Dále všechny použité součástky v umělé síti musí být v měřicím kmitočtovém pásmu prosté vlastní </a:t>
            </a:r>
            <a:r>
              <a:rPr lang="cs-CZ" sz="2400" smtClean="0">
                <a:latin typeface="Times New Roman"/>
                <a:ea typeface="Times New Roman"/>
              </a:rPr>
              <a:t>rezonance.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7343" y="4029165"/>
            <a:ext cx="801322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Celá konstrukce umělé sítě je uzavřena v kovovém krytu přímo spojeném s referenční </a:t>
            </a:r>
            <a:r>
              <a:rPr lang="cs-CZ" sz="2400" smtClean="0">
                <a:latin typeface="Times New Roman"/>
                <a:ea typeface="Times New Roman"/>
              </a:rPr>
              <a:t>zemí celého </a:t>
            </a:r>
            <a:r>
              <a:rPr lang="cs-CZ" sz="2400">
                <a:latin typeface="Times New Roman"/>
                <a:ea typeface="Times New Roman"/>
              </a:rPr>
              <a:t>měřicího systému.</a:t>
            </a:r>
          </a:p>
        </p:txBody>
      </p:sp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2609" y="476672"/>
            <a:ext cx="8007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Častým </a:t>
            </a:r>
            <a:r>
              <a:rPr lang="cs-CZ" sz="2400">
                <a:latin typeface="Times New Roman"/>
                <a:ea typeface="Times New Roman"/>
              </a:rPr>
              <a:t>doplňkem umělých sítí je tzv. standardní umělý </a:t>
            </a:r>
            <a:r>
              <a:rPr lang="cs-CZ" sz="2400" smtClean="0">
                <a:latin typeface="Times New Roman"/>
                <a:ea typeface="Times New Roman"/>
              </a:rPr>
              <a:t>operátor.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2609" y="1279890"/>
            <a:ext cx="8007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 </a:t>
            </a:r>
            <a:r>
              <a:rPr lang="cs-CZ" sz="2400">
                <a:latin typeface="Times New Roman"/>
                <a:ea typeface="Times New Roman"/>
              </a:rPr>
              <a:t>to 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obvod, který při měření s </a:t>
            </a:r>
            <a:r>
              <a:rPr lang="cs-CZ" sz="2400" smtClean="0">
                <a:latin typeface="Times New Roman"/>
                <a:ea typeface="Times New Roman"/>
              </a:rPr>
              <a:t>umělou sítí </a:t>
            </a:r>
            <a:r>
              <a:rPr lang="cs-CZ" sz="2400">
                <a:latin typeface="Times New Roman"/>
                <a:ea typeface="Times New Roman"/>
              </a:rPr>
              <a:t>simuluje vliv ruky uživatele u elektrických spotřebičů, které se </a:t>
            </a:r>
            <a:r>
              <a:rPr lang="cs-CZ" sz="2400" smtClean="0">
                <a:latin typeface="Times New Roman"/>
                <a:ea typeface="Times New Roman"/>
              </a:rPr>
              <a:t>při provozu </a:t>
            </a:r>
            <a:r>
              <a:rPr lang="cs-CZ" sz="2400">
                <a:latin typeface="Times New Roman"/>
                <a:ea typeface="Times New Roman"/>
              </a:rPr>
              <a:t>drží v </a:t>
            </a:r>
            <a:r>
              <a:rPr lang="cs-CZ" sz="2400" smtClean="0">
                <a:latin typeface="Times New Roman"/>
                <a:ea typeface="Times New Roman"/>
              </a:rPr>
              <a:t>ruce (kuchyňské </a:t>
            </a:r>
            <a:r>
              <a:rPr lang="cs-CZ" sz="2400">
                <a:latin typeface="Times New Roman"/>
                <a:ea typeface="Times New Roman"/>
              </a:rPr>
              <a:t>spotřebiče, ruční nářadí</a:t>
            </a:r>
            <a:r>
              <a:rPr lang="cs-CZ" sz="2400" smtClean="0">
                <a:latin typeface="Times New Roman"/>
                <a:ea typeface="Times New Roman"/>
              </a:rPr>
              <a:t>, holicí </a:t>
            </a:r>
            <a:r>
              <a:rPr lang="cs-CZ" sz="2400">
                <a:latin typeface="Times New Roman"/>
                <a:ea typeface="Times New Roman"/>
              </a:rPr>
              <a:t>strojek apod.)</a:t>
            </a:r>
          </a:p>
        </p:txBody>
      </p:sp>
      <p:sp>
        <p:nvSpPr>
          <p:cNvPr id="2" name="Obdélník 1"/>
          <p:cNvSpPr/>
          <p:nvPr/>
        </p:nvSpPr>
        <p:spPr>
          <a:xfrm>
            <a:off x="562609" y="2544433"/>
            <a:ext cx="8007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Pro správné a reprodukovatelné měření elektromagnetického </a:t>
            </a:r>
            <a:r>
              <a:rPr lang="cs-CZ" sz="2400" smtClean="0">
                <a:latin typeface="Times New Roman"/>
                <a:ea typeface="Times New Roman"/>
              </a:rPr>
              <a:t>rušení je </a:t>
            </a:r>
            <a:r>
              <a:rPr lang="cs-CZ" sz="2400">
                <a:latin typeface="Times New Roman"/>
                <a:ea typeface="Times New Roman"/>
              </a:rPr>
              <a:t>důležité i správné uspořádání měřicího </a:t>
            </a:r>
            <a:r>
              <a:rPr lang="cs-CZ" sz="2400" smtClean="0">
                <a:latin typeface="Times New Roman"/>
                <a:ea typeface="Times New Roman"/>
              </a:rPr>
              <a:t>pracoviště.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48" y="3645024"/>
            <a:ext cx="7011348" cy="2679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295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332656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Z</a:t>
            </a:r>
            <a:r>
              <a:rPr lang="cs-CZ" sz="2400" smtClean="0">
                <a:latin typeface="Times New Roman"/>
                <a:ea typeface="Times New Roman"/>
              </a:rPr>
              <a:t>koušený </a:t>
            </a:r>
            <a:r>
              <a:rPr lang="cs-CZ" sz="2400">
                <a:latin typeface="Times New Roman"/>
                <a:ea typeface="Times New Roman"/>
              </a:rPr>
              <a:t>objekt ZO je spolu s umělou </a:t>
            </a:r>
            <a:r>
              <a:rPr lang="cs-CZ" sz="2400" smtClean="0">
                <a:latin typeface="Times New Roman"/>
                <a:ea typeface="Times New Roman"/>
              </a:rPr>
              <a:t>sítí LISN </a:t>
            </a:r>
            <a:r>
              <a:rPr lang="cs-CZ" sz="2400">
                <a:latin typeface="Times New Roman"/>
                <a:ea typeface="Times New Roman"/>
              </a:rPr>
              <a:t>a měřičem rušení MR umístěn na dřevěném </a:t>
            </a:r>
            <a:r>
              <a:rPr lang="cs-CZ" sz="2400" smtClean="0">
                <a:latin typeface="Times New Roman"/>
                <a:ea typeface="Times New Roman"/>
              </a:rPr>
              <a:t>stole.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8632" y="1628800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Zkoušený objekt musí pracovat ve svém standardním režimu a v sestavě uvedené jeho výrobcem v příslušném návodu k obsluze.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9245" y="3356992"/>
            <a:ext cx="811629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Obdobné zásady platí i pro jiná měření vedených </a:t>
            </a:r>
            <a:r>
              <a:rPr lang="cs-CZ" sz="2400" smtClean="0">
                <a:latin typeface="Times New Roman"/>
                <a:ea typeface="Times New Roman"/>
              </a:rPr>
              <a:t>rušivých signálů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91557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2319</TotalTime>
  <Words>430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193</cp:revision>
  <dcterms:created xsi:type="dcterms:W3CDTF">2013-03-27T08:46:28Z</dcterms:created>
  <dcterms:modified xsi:type="dcterms:W3CDTF">2014-10-02T10:50:28Z</dcterms:modified>
</cp:coreProperties>
</file>