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1" r:id="rId4"/>
    <p:sldId id="262" r:id="rId5"/>
    <p:sldId id="265" r:id="rId6"/>
    <p:sldId id="272" r:id="rId7"/>
    <p:sldId id="273" r:id="rId8"/>
    <p:sldId id="274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Elektromagnetick</a:t>
            </a:r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á</a:t>
            </a:r>
            <a:r>
              <a:rPr lang="en-US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slu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itelnost</a:t>
            </a:r>
            <a:endParaRPr lang="cs-CZ" sz="3200" b="1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materiálu:  III/2-13-18_Měření rušivých signálů-3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okruh: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slu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itelnost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Datum tvorby:  10.1.2014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80851" y="519893"/>
            <a:ext cx="794258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MĚŘENÍ S NAPĚŤOVOU SONDOU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80850" y="1340768"/>
            <a:ext cx="7942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Pro </a:t>
            </a:r>
            <a:r>
              <a:rPr lang="cs-CZ" sz="2400">
                <a:latin typeface="Times New Roman"/>
                <a:ea typeface="Times New Roman"/>
              </a:rPr>
              <a:t>měření rušivých napětí na jiných místech než na napájecích svorkách </a:t>
            </a:r>
            <a:r>
              <a:rPr lang="cs-CZ" sz="2400" smtClean="0">
                <a:latin typeface="Times New Roman"/>
                <a:ea typeface="Times New Roman"/>
              </a:rPr>
              <a:t>lze </a:t>
            </a:r>
            <a:r>
              <a:rPr lang="cs-CZ" sz="2400">
                <a:latin typeface="Times New Roman"/>
                <a:ea typeface="Times New Roman"/>
              </a:rPr>
              <a:t>měřit rušivá </a:t>
            </a:r>
            <a:r>
              <a:rPr lang="cs-CZ" sz="2400" smtClean="0">
                <a:latin typeface="Times New Roman"/>
                <a:ea typeface="Times New Roman"/>
              </a:rPr>
              <a:t>napětí pomocí </a:t>
            </a:r>
            <a:r>
              <a:rPr lang="cs-CZ" sz="2400">
                <a:latin typeface="Times New Roman"/>
                <a:ea typeface="Times New Roman"/>
              </a:rPr>
              <a:t>napěťové sondy.</a:t>
            </a:r>
          </a:p>
        </p:txBody>
      </p:sp>
      <p:sp>
        <p:nvSpPr>
          <p:cNvPr id="4" name="Obdélník 3"/>
          <p:cNvSpPr/>
          <p:nvPr/>
        </p:nvSpPr>
        <p:spPr>
          <a:xfrm>
            <a:off x="568863" y="2348880"/>
            <a:ext cx="79425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Napěťová sonda umožňuje přímé „připojení“ </a:t>
            </a:r>
            <a:r>
              <a:rPr lang="cs-CZ" sz="2400" smtClean="0">
                <a:latin typeface="Times New Roman"/>
                <a:ea typeface="Times New Roman"/>
              </a:rPr>
              <a:t>měřicího přijímače do </a:t>
            </a:r>
            <a:r>
              <a:rPr lang="cs-CZ" sz="2400">
                <a:latin typeface="Times New Roman"/>
                <a:ea typeface="Times New Roman"/>
              </a:rPr>
              <a:t>zadaného bodu </a:t>
            </a:r>
            <a:r>
              <a:rPr lang="cs-CZ" sz="2400" smtClean="0">
                <a:latin typeface="Times New Roman"/>
                <a:ea typeface="Times New Roman"/>
              </a:rPr>
              <a:t> zkoumaného </a:t>
            </a:r>
            <a:r>
              <a:rPr lang="cs-CZ" sz="2400">
                <a:latin typeface="Times New Roman"/>
                <a:ea typeface="Times New Roman"/>
              </a:rPr>
              <a:t>zařízení,</a:t>
            </a:r>
          </a:p>
        </p:txBody>
      </p:sp>
      <p:sp>
        <p:nvSpPr>
          <p:cNvPr id="5" name="Obdélník 4"/>
          <p:cNvSpPr/>
          <p:nvPr/>
        </p:nvSpPr>
        <p:spPr>
          <a:xfrm>
            <a:off x="580850" y="3429000"/>
            <a:ext cx="79305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Je tedy velmi vhodná zejména při diagnostických měřeních </a:t>
            </a:r>
            <a:r>
              <a:rPr lang="cs-CZ" sz="2400" smtClean="0">
                <a:latin typeface="Times New Roman"/>
                <a:ea typeface="Times New Roman"/>
              </a:rPr>
              <a:t>ve </a:t>
            </a:r>
            <a:r>
              <a:rPr lang="cs-CZ" sz="2400">
                <a:latin typeface="Times New Roman"/>
                <a:ea typeface="Times New Roman"/>
              </a:rPr>
              <a:t>stádiu vývoje daného zařízení.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80851" y="4509120"/>
            <a:ext cx="7935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Napěťová </a:t>
            </a:r>
            <a:r>
              <a:rPr lang="cs-CZ" sz="2400">
                <a:latin typeface="Times New Roman"/>
                <a:ea typeface="Times New Roman"/>
              </a:rPr>
              <a:t>sonda </a:t>
            </a:r>
            <a:r>
              <a:rPr lang="cs-CZ" sz="2400" smtClean="0">
                <a:latin typeface="Times New Roman"/>
                <a:ea typeface="Times New Roman"/>
              </a:rPr>
              <a:t>je nepostradatelná při měření </a:t>
            </a:r>
            <a:r>
              <a:rPr lang="cs-CZ" sz="2400">
                <a:latin typeface="Times New Roman"/>
                <a:ea typeface="Times New Roman"/>
              </a:rPr>
              <a:t>rušivých napětí ve </a:t>
            </a:r>
            <a:r>
              <a:rPr lang="cs-CZ" sz="2400" smtClean="0">
                <a:latin typeface="Times New Roman"/>
                <a:ea typeface="Times New Roman"/>
              </a:rPr>
              <a:t>vysokoimpedančních obvodech.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00085" y="620688"/>
            <a:ext cx="7992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Jedná se  </a:t>
            </a:r>
            <a:r>
              <a:rPr lang="cs-CZ" sz="2400">
                <a:latin typeface="Times New Roman"/>
                <a:ea typeface="Times New Roman"/>
              </a:rPr>
              <a:t>o kapacitně </a:t>
            </a:r>
            <a:r>
              <a:rPr lang="cs-CZ" sz="2400" smtClean="0">
                <a:latin typeface="Times New Roman"/>
                <a:ea typeface="Times New Roman"/>
              </a:rPr>
              <a:t>vázaný odporový </a:t>
            </a:r>
            <a:r>
              <a:rPr lang="cs-CZ" sz="2400">
                <a:latin typeface="Times New Roman"/>
                <a:ea typeface="Times New Roman"/>
              </a:rPr>
              <a:t>dělič napětí.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85" y="1616464"/>
            <a:ext cx="6276171" cy="2864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7316" y="4823932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Vstupní odpor sondy je větší než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1500 </a:t>
            </a:r>
            <a:r>
              <a:rPr lang="el-GR" sz="2400">
                <a:solidFill>
                  <a:srgbClr val="FF0000"/>
                </a:solidFill>
                <a:latin typeface="Times New Roman"/>
                <a:ea typeface="Times New Roman"/>
              </a:rPr>
              <a:t>Ω</a:t>
            </a:r>
            <a:r>
              <a:rPr lang="el-GR" sz="2400">
                <a:latin typeface="Times New Roman"/>
                <a:ea typeface="Times New Roman"/>
              </a:rPr>
              <a:t>, </a:t>
            </a:r>
            <a:r>
              <a:rPr lang="cs-CZ" sz="2400">
                <a:latin typeface="Times New Roman"/>
                <a:ea typeface="Times New Roman"/>
              </a:rPr>
              <a:t>vstupní </a:t>
            </a:r>
            <a:r>
              <a:rPr lang="cs-CZ" sz="2400" smtClean="0">
                <a:latin typeface="Times New Roman"/>
                <a:ea typeface="Times New Roman"/>
              </a:rPr>
              <a:t>kapacita menší </a:t>
            </a:r>
            <a:r>
              <a:rPr lang="cs-CZ" sz="2400">
                <a:latin typeface="Times New Roman"/>
                <a:ea typeface="Times New Roman"/>
              </a:rPr>
              <a:t>než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10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pF.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6" name="Šipka dolů 5"/>
          <p:cNvSpPr/>
          <p:nvPr/>
        </p:nvSpPr>
        <p:spPr>
          <a:xfrm rot="7572008">
            <a:off x="3760868" y="2299386"/>
            <a:ext cx="216024" cy="30963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 rot="10429768">
            <a:off x="1759920" y="3757731"/>
            <a:ext cx="216024" cy="14825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92100" y="663079"/>
            <a:ext cx="8112555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Důležitým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parametrem napěťové sondy je maximální velikost vstupního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provozního napětí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, na něž smí být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připojena.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92100" y="1916832"/>
            <a:ext cx="80843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Drtivá </a:t>
            </a:r>
            <a:r>
              <a:rPr lang="cs-CZ" sz="2400">
                <a:latin typeface="Times New Roman"/>
                <a:ea typeface="Times New Roman"/>
              </a:rPr>
              <a:t>většina dnes </a:t>
            </a:r>
            <a:r>
              <a:rPr lang="cs-CZ" sz="2400" smtClean="0">
                <a:latin typeface="Times New Roman"/>
                <a:ea typeface="Times New Roman"/>
              </a:rPr>
              <a:t>vyráběných napěťových </a:t>
            </a:r>
            <a:r>
              <a:rPr lang="cs-CZ" sz="2400">
                <a:latin typeface="Times New Roman"/>
                <a:ea typeface="Times New Roman"/>
              </a:rPr>
              <a:t>sond pro potřeby EMC je určena pro maximální vstupní střídavé napětí 250 V.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92100" y="3083476"/>
            <a:ext cx="80843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Vzhledem </a:t>
            </a:r>
            <a:r>
              <a:rPr lang="cs-CZ" sz="2400">
                <a:latin typeface="Times New Roman"/>
                <a:ea typeface="Times New Roman"/>
              </a:rPr>
              <a:t>ke značnému zeslabení a nevelkému vstupnímu odporu je sonda  </a:t>
            </a:r>
            <a:r>
              <a:rPr lang="cs-CZ" sz="2400" smtClean="0">
                <a:latin typeface="Times New Roman"/>
                <a:ea typeface="Times New Roman"/>
              </a:rPr>
              <a:t>použitelná </a:t>
            </a:r>
            <a:r>
              <a:rPr lang="cs-CZ" sz="2400">
                <a:latin typeface="Times New Roman"/>
                <a:ea typeface="Times New Roman"/>
              </a:rPr>
              <a:t>pro měření rušivých napětí větších než asi 60 </a:t>
            </a:r>
            <a:r>
              <a:rPr lang="el-GR" sz="2400" smtClean="0">
                <a:latin typeface="Times New Roman"/>
                <a:ea typeface="Times New Roman"/>
              </a:rPr>
              <a:t>μ</a:t>
            </a:r>
            <a:r>
              <a:rPr lang="cs-CZ" sz="2400" smtClean="0">
                <a:latin typeface="Times New Roman"/>
                <a:ea typeface="Times New Roman"/>
              </a:rPr>
              <a:t>V.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343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30198" y="1340768"/>
            <a:ext cx="80132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Proudová </a:t>
            </a:r>
            <a:r>
              <a:rPr lang="cs-CZ" sz="2400">
                <a:latin typeface="Times New Roman"/>
                <a:ea typeface="Times New Roman"/>
              </a:rPr>
              <a:t>sonda </a:t>
            </a:r>
            <a:r>
              <a:rPr lang="cs-CZ" sz="2400" smtClean="0">
                <a:latin typeface="Times New Roman"/>
                <a:ea typeface="Times New Roman"/>
              </a:rPr>
              <a:t>slouží </a:t>
            </a:r>
            <a:r>
              <a:rPr lang="cs-CZ" sz="2400">
                <a:latin typeface="Times New Roman"/>
                <a:ea typeface="Times New Roman"/>
              </a:rPr>
              <a:t>k měření rušivého </a:t>
            </a:r>
            <a:r>
              <a:rPr lang="cs-CZ" sz="2400" smtClean="0">
                <a:latin typeface="Times New Roman"/>
                <a:ea typeface="Times New Roman"/>
              </a:rPr>
              <a:t>proudu protékajícího </a:t>
            </a:r>
            <a:r>
              <a:rPr lang="cs-CZ" sz="2400">
                <a:latin typeface="Times New Roman"/>
                <a:ea typeface="Times New Roman"/>
              </a:rPr>
              <a:t>vodičem, a to bez jeho přerušení.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80851" y="519893"/>
            <a:ext cx="794258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MĚŘENÍ S PROUDOVOU SONDOU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51" y="3356992"/>
            <a:ext cx="5287293" cy="2937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0197" y="2336910"/>
            <a:ext cx="799323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Proudová sonda je zhotovena tak</a:t>
            </a:r>
            <a:r>
              <a:rPr lang="cs-CZ" sz="2400" smtClean="0">
                <a:latin typeface="Times New Roman"/>
                <a:ea typeface="Times New Roman"/>
              </a:rPr>
              <a:t>, že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obepíná</a:t>
            </a:r>
            <a:r>
              <a:rPr lang="cs-CZ" sz="2400">
                <a:latin typeface="Times New Roman"/>
                <a:ea typeface="Times New Roman"/>
              </a:rPr>
              <a:t> vodič</a:t>
            </a:r>
            <a:r>
              <a:rPr lang="cs-CZ" sz="2400" smtClean="0">
                <a:latin typeface="Times New Roman"/>
                <a:ea typeface="Times New Roman"/>
              </a:rPr>
              <a:t>, jehož </a:t>
            </a:r>
            <a:r>
              <a:rPr lang="cs-CZ" sz="2400">
                <a:latin typeface="Times New Roman"/>
                <a:ea typeface="Times New Roman"/>
              </a:rPr>
              <a:t>rušivý proud chceme měřit</a:t>
            </a:r>
            <a:r>
              <a:rPr lang="cs-CZ"/>
              <a:t>.</a:t>
            </a:r>
          </a:p>
        </p:txBody>
      </p:sp>
      <p:sp>
        <p:nvSpPr>
          <p:cNvPr id="5" name="Šipka dolů 4"/>
          <p:cNvSpPr/>
          <p:nvPr/>
        </p:nvSpPr>
        <p:spPr>
          <a:xfrm rot="2285317">
            <a:off x="5106606" y="2619702"/>
            <a:ext cx="216024" cy="18722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62609" y="476672"/>
            <a:ext cx="8007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Základní charakteristické parametry proudové </a:t>
            </a:r>
            <a:r>
              <a:rPr lang="cs-CZ" sz="2400">
                <a:latin typeface="Times New Roman"/>
                <a:ea typeface="Times New Roman"/>
              </a:rPr>
              <a:t>sondy </a:t>
            </a:r>
            <a:r>
              <a:rPr lang="cs-CZ" sz="2400" smtClean="0">
                <a:latin typeface="Times New Roman"/>
                <a:ea typeface="Times New Roman"/>
              </a:rPr>
              <a:t>jsou: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611560" y="1412776"/>
            <a:ext cx="72008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611560" y="2636912"/>
            <a:ext cx="72008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562609" y="3789040"/>
            <a:ext cx="72008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123727" y="1213301"/>
            <a:ext cx="64468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maximální stejnosměrný </a:t>
            </a:r>
            <a:r>
              <a:rPr lang="cs-CZ" sz="2400" smtClean="0">
                <a:latin typeface="Times New Roman"/>
                <a:ea typeface="Times New Roman"/>
              </a:rPr>
              <a:t>a nízkofrekvenční primární proud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33533" y="2437437"/>
            <a:ext cx="64468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minimální měřitelná a maximální </a:t>
            </a:r>
            <a:r>
              <a:rPr lang="cs-CZ" sz="2400" smtClean="0">
                <a:latin typeface="Times New Roman"/>
                <a:ea typeface="Times New Roman"/>
              </a:rPr>
              <a:t>přípustná velikost </a:t>
            </a:r>
            <a:r>
              <a:rPr lang="cs-CZ" sz="2400">
                <a:latin typeface="Times New Roman"/>
                <a:ea typeface="Times New Roman"/>
              </a:rPr>
              <a:t>primárního rušivého proudu IrP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123727" y="3774231"/>
            <a:ext cx="64566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impedance sekundárního obvodu sondy</a:t>
            </a:r>
          </a:p>
        </p:txBody>
      </p:sp>
      <p:sp>
        <p:nvSpPr>
          <p:cNvPr id="13" name="Šipka doprava 12"/>
          <p:cNvSpPr/>
          <p:nvPr/>
        </p:nvSpPr>
        <p:spPr>
          <a:xfrm>
            <a:off x="562609" y="4869160"/>
            <a:ext cx="72008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133533" y="4762018"/>
            <a:ext cx="64468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rozměrové údaje, např. největší </a:t>
            </a:r>
            <a:r>
              <a:rPr lang="cs-CZ" sz="2400" smtClean="0">
                <a:latin typeface="Times New Roman"/>
                <a:ea typeface="Times New Roman"/>
              </a:rPr>
              <a:t>průměr kabelu</a:t>
            </a:r>
            <a:r>
              <a:rPr lang="cs-CZ" sz="2400">
                <a:latin typeface="Times New Roman"/>
                <a:ea typeface="Times New Roman"/>
              </a:rPr>
              <a:t>, na němž lze sondu instalovat</a:t>
            </a:r>
          </a:p>
        </p:txBody>
      </p:sp>
    </p:spTree>
    <p:extLst>
      <p:ext uri="{BB962C8B-B14F-4D97-AF65-F5344CB8AC3E}">
        <p14:creationId xmlns:p14="http://schemas.microsoft.com/office/powerpoint/2010/main" val="376295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08632" y="620688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Pro měření </a:t>
            </a:r>
            <a:r>
              <a:rPr lang="cs-CZ" sz="2400">
                <a:latin typeface="Times New Roman"/>
                <a:ea typeface="Times New Roman"/>
              </a:rPr>
              <a:t>vysokofrekvenčních </a:t>
            </a:r>
            <a:r>
              <a:rPr lang="cs-CZ" sz="2400" smtClean="0">
                <a:latin typeface="Times New Roman"/>
                <a:ea typeface="Times New Roman"/>
              </a:rPr>
              <a:t>rušivých proudů </a:t>
            </a:r>
            <a:r>
              <a:rPr lang="cs-CZ" sz="2400">
                <a:latin typeface="Times New Roman"/>
                <a:ea typeface="Times New Roman"/>
              </a:rPr>
              <a:t>protékajících po </a:t>
            </a:r>
            <a:r>
              <a:rPr lang="cs-CZ" sz="2400" smtClean="0">
                <a:latin typeface="Times New Roman"/>
                <a:ea typeface="Times New Roman"/>
              </a:rPr>
              <a:t>kovovém povrchu se používají </a:t>
            </a:r>
            <a:r>
              <a:rPr lang="cs-CZ" sz="2400">
                <a:latin typeface="Times New Roman"/>
                <a:ea typeface="Times New Roman"/>
              </a:rPr>
              <a:t>tzv. sondy povrchových </a:t>
            </a:r>
            <a:r>
              <a:rPr lang="cs-CZ" sz="2400" smtClean="0">
                <a:latin typeface="Times New Roman"/>
                <a:ea typeface="Times New Roman"/>
              </a:rPr>
              <a:t>proudů.</a:t>
            </a:r>
            <a:endParaRPr lang="cs-CZ" sz="2400">
              <a:latin typeface="Times New Roman"/>
              <a:ea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4464496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20072" y="2276872"/>
            <a:ext cx="3425464" cy="3168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Při měření je tato cívka </a:t>
            </a:r>
            <a:r>
              <a:rPr lang="cs-CZ" sz="2400" smtClean="0">
                <a:latin typeface="Times New Roman"/>
                <a:ea typeface="Times New Roman"/>
              </a:rPr>
              <a:t>přiložena izolovanou </a:t>
            </a:r>
            <a:r>
              <a:rPr lang="cs-CZ" sz="2400">
                <a:latin typeface="Times New Roman"/>
                <a:ea typeface="Times New Roman"/>
              </a:rPr>
              <a:t>stranou k vodivému </a:t>
            </a:r>
            <a:r>
              <a:rPr lang="cs-CZ" sz="2400" smtClean="0">
                <a:latin typeface="Times New Roman"/>
                <a:ea typeface="Times New Roman"/>
              </a:rPr>
              <a:t>povrchu</a:t>
            </a:r>
            <a:r>
              <a:rPr lang="pl-PL" sz="2400" smtClean="0">
                <a:latin typeface="Times New Roman"/>
                <a:ea typeface="Times New Roman"/>
              </a:rPr>
              <a:t> </a:t>
            </a:r>
            <a:r>
              <a:rPr lang="pl-PL" sz="2400">
                <a:latin typeface="Times New Roman"/>
                <a:ea typeface="Times New Roman"/>
              </a:rPr>
              <a:t>a orientována tak, aby </a:t>
            </a:r>
            <a:r>
              <a:rPr lang="pl-PL" sz="2400" smtClean="0">
                <a:latin typeface="Times New Roman"/>
                <a:ea typeface="Times New Roman"/>
              </a:rPr>
              <a:t>připojený </a:t>
            </a:r>
            <a:r>
              <a:rPr lang="cs-CZ" sz="2400" smtClean="0">
                <a:latin typeface="Times New Roman"/>
                <a:ea typeface="Times New Roman"/>
              </a:rPr>
              <a:t>měřič </a:t>
            </a:r>
            <a:r>
              <a:rPr lang="cs-CZ" sz="2400">
                <a:latin typeface="Times New Roman"/>
                <a:ea typeface="Times New Roman"/>
              </a:rPr>
              <a:t>rušení indikoval maximální </a:t>
            </a:r>
            <a:r>
              <a:rPr lang="cs-CZ" sz="2400" smtClean="0">
                <a:latin typeface="Times New Roman"/>
                <a:ea typeface="Times New Roman"/>
              </a:rPr>
              <a:t>velikost rušivého </a:t>
            </a:r>
            <a:r>
              <a:rPr lang="cs-CZ" sz="2400">
                <a:latin typeface="Times New Roman"/>
                <a:ea typeface="Times New Roman"/>
              </a:rPr>
              <a:t>proudu.</a:t>
            </a:r>
          </a:p>
        </p:txBody>
      </p:sp>
    </p:spTree>
    <p:extLst>
      <p:ext uri="{BB962C8B-B14F-4D97-AF65-F5344CB8AC3E}">
        <p14:creationId xmlns:p14="http://schemas.microsoft.com/office/powerpoint/2010/main" val="299155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elektronických zařízení.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přístrojů a komponent pro systémy EZS.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článek „Elektromagnetická slučitelnost„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Ing. Ladislav Havlik, CSc.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/>
              <a:t>	       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přednášky „ELEKTROMAGNETICKÁ KOMPATIBILITA“            	           Prof. Ing. Jiří Svačina, CSc.</a:t>
            </a:r>
          </a:p>
          <a:p>
            <a:pPr algn="just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2362</TotalTime>
  <Words>367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198</cp:revision>
  <dcterms:created xsi:type="dcterms:W3CDTF">2013-03-27T08:46:28Z</dcterms:created>
  <dcterms:modified xsi:type="dcterms:W3CDTF">2014-10-02T10:50:44Z</dcterms:modified>
</cp:coreProperties>
</file>