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1" r:id="rId4"/>
    <p:sldId id="262" r:id="rId5"/>
    <p:sldId id="265" r:id="rId6"/>
    <p:sldId id="272" r:id="rId7"/>
    <p:sldId id="273" r:id="rId8"/>
    <p:sldId id="274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7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0000" y="892479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en-US" sz="3200" b="1" err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Elektromagnetick</a:t>
            </a:r>
            <a:r>
              <a:rPr lang="cs-CZ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á</a:t>
            </a:r>
            <a:r>
              <a:rPr lang="en-US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en-US" sz="3200" b="1" err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slu</a:t>
            </a:r>
            <a:r>
              <a:rPr lang="cs-CZ" sz="3200" b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č</a:t>
            </a:r>
            <a:r>
              <a:rPr lang="en-US" sz="3200" b="1" err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itelnost</a:t>
            </a:r>
            <a:endParaRPr lang="cs-CZ" sz="3200" b="1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55068" y="5269307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Číslo materiálu:  III/2-13-19_Měření rušivých signálů-4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Autor:  Ing. </a:t>
            </a:r>
            <a:r>
              <a:rPr lang="cs-CZ" err="1" smtClean="0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okruh:	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Elektromagnetick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 slu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itelnost</a:t>
            </a:r>
            <a:endParaRPr lang="cs-CZ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Datum tvorby:  10.1.2014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817" y="260648"/>
            <a:ext cx="1731665" cy="145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580851" y="519893"/>
            <a:ext cx="7942584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MĚŘENÍ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POMOCÍ ANTÉN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7" name="Šipka doprava 6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580850" y="1340768"/>
            <a:ext cx="79425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Rušivé </a:t>
            </a:r>
            <a:r>
              <a:rPr lang="cs-CZ" sz="2400">
                <a:latin typeface="Times New Roman"/>
                <a:ea typeface="Times New Roman"/>
              </a:rPr>
              <a:t>signály vyzařované zařízením do okolního prostoru na kmitočtech od 10 kHz </a:t>
            </a:r>
            <a:r>
              <a:rPr lang="cs-CZ" sz="2400" smtClean="0">
                <a:latin typeface="Times New Roman"/>
                <a:ea typeface="Times New Roman"/>
              </a:rPr>
              <a:t>do 1GHz </a:t>
            </a:r>
            <a:r>
              <a:rPr lang="cs-CZ" sz="2400">
                <a:latin typeface="Times New Roman"/>
                <a:ea typeface="Times New Roman"/>
              </a:rPr>
              <a:t>a výše jsou měřeny pomocí různých typů měřicích antén.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80850" y="2636912"/>
            <a:ext cx="79425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Měření rušivých elektromagnetických polí je </a:t>
            </a:r>
            <a:r>
              <a:rPr lang="cs-CZ" sz="2400" smtClean="0">
                <a:latin typeface="Times New Roman"/>
                <a:ea typeface="Times New Roman"/>
              </a:rPr>
              <a:t>v </a:t>
            </a:r>
            <a:r>
              <a:rPr lang="cs-CZ" sz="2400">
                <a:latin typeface="Times New Roman"/>
                <a:ea typeface="Times New Roman"/>
              </a:rPr>
              <a:t>oblasti velmi vysokých kmitočtů </a:t>
            </a:r>
            <a:r>
              <a:rPr lang="cs-CZ" sz="2400" smtClean="0">
                <a:latin typeface="Times New Roman"/>
                <a:ea typeface="Times New Roman"/>
              </a:rPr>
              <a:t>významné, protože přímé měření je </a:t>
            </a:r>
            <a:r>
              <a:rPr lang="cs-CZ" sz="2400">
                <a:latin typeface="Times New Roman"/>
                <a:ea typeface="Times New Roman"/>
              </a:rPr>
              <a:t>na těchto kmitočtech velmi </a:t>
            </a:r>
            <a:r>
              <a:rPr lang="cs-CZ" sz="2400" smtClean="0">
                <a:latin typeface="Times New Roman"/>
                <a:ea typeface="Times New Roman"/>
              </a:rPr>
              <a:t>obtížné, a někdy i nemožné.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80849" y="3933056"/>
            <a:ext cx="79425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Rušivé elektromagnetické pole se měří </a:t>
            </a:r>
            <a:r>
              <a:rPr lang="cs-CZ" sz="2400" smtClean="0">
                <a:latin typeface="Times New Roman"/>
                <a:ea typeface="Times New Roman"/>
              </a:rPr>
              <a:t>měřicím přijímačem </a:t>
            </a:r>
            <a:r>
              <a:rPr lang="cs-CZ" sz="2400">
                <a:latin typeface="Times New Roman"/>
                <a:ea typeface="Times New Roman"/>
              </a:rPr>
              <a:t>doplněným vhodnou měřicí anténou.</a:t>
            </a:r>
          </a:p>
        </p:txBody>
      </p:sp>
    </p:spTree>
    <p:extLst>
      <p:ext uri="{BB962C8B-B14F-4D97-AF65-F5344CB8AC3E}">
        <p14:creationId xmlns:p14="http://schemas.microsoft.com/office/powerpoint/2010/main" val="222755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Šipka doprava 11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07316" y="620688"/>
            <a:ext cx="80971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K </a:t>
            </a:r>
            <a:r>
              <a:rPr lang="cs-CZ" sz="2400">
                <a:latin typeface="Times New Roman"/>
                <a:ea typeface="Times New Roman"/>
              </a:rPr>
              <a:t>měření magnetického rušivého pole H</a:t>
            </a:r>
            <a:r>
              <a:rPr lang="cs-CZ" sz="2400" baseline="-25000">
                <a:latin typeface="Times New Roman"/>
                <a:ea typeface="Times New Roman"/>
              </a:rPr>
              <a:t>r</a:t>
            </a:r>
            <a:r>
              <a:rPr lang="cs-CZ" sz="2400">
                <a:latin typeface="Times New Roman"/>
                <a:ea typeface="Times New Roman"/>
              </a:rPr>
              <a:t> se </a:t>
            </a:r>
            <a:r>
              <a:rPr lang="cs-CZ" sz="2400" smtClean="0">
                <a:latin typeface="Times New Roman"/>
                <a:ea typeface="Times New Roman"/>
              </a:rPr>
              <a:t>užívají </a:t>
            </a:r>
            <a:r>
              <a:rPr lang="cs-CZ" sz="2400">
                <a:latin typeface="Times New Roman"/>
                <a:ea typeface="Times New Roman"/>
              </a:rPr>
              <a:t>feritové a především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rámové</a:t>
            </a:r>
            <a:r>
              <a:rPr lang="cs-CZ" sz="2400">
                <a:latin typeface="Times New Roman"/>
                <a:ea typeface="Times New Roman"/>
              </a:rPr>
              <a:t> </a:t>
            </a:r>
            <a:r>
              <a:rPr lang="cs-CZ" sz="2400" smtClean="0">
                <a:latin typeface="Times New Roman"/>
                <a:ea typeface="Times New Roman"/>
              </a:rPr>
              <a:t>antény </a:t>
            </a:r>
            <a:r>
              <a:rPr lang="cs-CZ" sz="2400">
                <a:latin typeface="Times New Roman"/>
                <a:ea typeface="Times New Roman"/>
              </a:rPr>
              <a:t>o maximálních </a:t>
            </a:r>
            <a:r>
              <a:rPr lang="cs-CZ" sz="2400" smtClean="0">
                <a:latin typeface="Times New Roman"/>
                <a:ea typeface="Times New Roman"/>
              </a:rPr>
              <a:t>rozměrech </a:t>
            </a:r>
            <a:r>
              <a:rPr lang="cs-CZ" sz="2400">
                <a:latin typeface="Times New Roman"/>
                <a:ea typeface="Times New Roman"/>
              </a:rPr>
              <a:t>60 x 60 </a:t>
            </a:r>
            <a:r>
              <a:rPr lang="cs-CZ" sz="2400" smtClean="0">
                <a:latin typeface="Times New Roman"/>
                <a:ea typeface="Times New Roman"/>
              </a:rPr>
              <a:t>cm.</a:t>
            </a:r>
            <a:endParaRPr lang="cs-CZ" sz="2400">
              <a:latin typeface="Times New Roman"/>
              <a:ea typeface="Times New Roman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34" y="1585856"/>
            <a:ext cx="2624524" cy="2524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3563888" y="1557118"/>
            <a:ext cx="50405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Antény jsou buď </a:t>
            </a:r>
            <a:r>
              <a:rPr lang="cs-CZ" sz="2400" smtClean="0">
                <a:latin typeface="Times New Roman"/>
                <a:ea typeface="Times New Roman"/>
              </a:rPr>
              <a:t>pasivní </a:t>
            </a:r>
            <a:r>
              <a:rPr lang="cs-CZ" sz="2400">
                <a:latin typeface="Times New Roman"/>
                <a:ea typeface="Times New Roman"/>
              </a:rPr>
              <a:t>nebo aktivní vybavené měřicími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zesilovači</a:t>
            </a:r>
            <a:r>
              <a:rPr lang="cs-CZ" sz="2400" smtClean="0">
                <a:latin typeface="Times New Roman"/>
                <a:ea typeface="Times New Roman"/>
              </a:rPr>
              <a:t>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563888" y="2564904"/>
            <a:ext cx="50405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Rušivé elektrické pole E</a:t>
            </a:r>
            <a:r>
              <a:rPr lang="cs-CZ" sz="2400" baseline="-25000">
                <a:latin typeface="Times New Roman"/>
                <a:ea typeface="Times New Roman"/>
              </a:rPr>
              <a:t>r</a:t>
            </a:r>
            <a:r>
              <a:rPr lang="cs-CZ" sz="2400">
                <a:latin typeface="Times New Roman"/>
                <a:ea typeface="Times New Roman"/>
              </a:rPr>
              <a:t> se měří vertikální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prutovou</a:t>
            </a:r>
            <a:r>
              <a:rPr lang="cs-CZ" sz="2400">
                <a:latin typeface="Times New Roman"/>
                <a:ea typeface="Times New Roman"/>
              </a:rPr>
              <a:t> (tyčovou) </a:t>
            </a:r>
            <a:r>
              <a:rPr lang="cs-CZ" sz="2400" smtClean="0">
                <a:latin typeface="Times New Roman"/>
                <a:ea typeface="Times New Roman"/>
              </a:rPr>
              <a:t>anténou</a:t>
            </a:r>
            <a:r>
              <a:rPr lang="cs-CZ" sz="2400">
                <a:latin typeface="Times New Roman"/>
                <a:ea typeface="Times New Roman"/>
              </a:rPr>
              <a:t>.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76906" y="2665947"/>
            <a:ext cx="1656184" cy="5342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Šipka dolů 9"/>
          <p:cNvSpPr/>
          <p:nvPr/>
        </p:nvSpPr>
        <p:spPr>
          <a:xfrm rot="1349741">
            <a:off x="2335439" y="1289135"/>
            <a:ext cx="255796" cy="48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lů 10"/>
          <p:cNvSpPr/>
          <p:nvPr/>
        </p:nvSpPr>
        <p:spPr>
          <a:xfrm rot="3339775">
            <a:off x="3591227" y="2830678"/>
            <a:ext cx="224143" cy="301768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lů 12"/>
          <p:cNvSpPr/>
          <p:nvPr/>
        </p:nvSpPr>
        <p:spPr>
          <a:xfrm rot="4370988">
            <a:off x="4490096" y="721490"/>
            <a:ext cx="216024" cy="449176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915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92100" y="663079"/>
            <a:ext cx="8112555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Antény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jsou buď pasivní, nebo aktivní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a dělíme je podle měřených kmitočtových pásem: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691680" y="1916832"/>
            <a:ext cx="698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smtClean="0">
                <a:latin typeface="Times New Roman"/>
                <a:ea typeface="Times New Roman"/>
              </a:rPr>
              <a:t>Kmitočty 30 </a:t>
            </a:r>
            <a:r>
              <a:rPr lang="cs-CZ" sz="2400">
                <a:latin typeface="Times New Roman"/>
                <a:ea typeface="Times New Roman"/>
              </a:rPr>
              <a:t>až 80 MHz </a:t>
            </a:r>
            <a:r>
              <a:rPr lang="cs-CZ" sz="2400" smtClean="0">
                <a:latin typeface="Times New Roman"/>
                <a:ea typeface="Times New Roman"/>
              </a:rPr>
              <a:t>– symetrický půlvlnný </a:t>
            </a:r>
            <a:r>
              <a:rPr lang="cs-CZ" sz="2400">
                <a:latin typeface="Times New Roman"/>
                <a:ea typeface="Times New Roman"/>
              </a:rPr>
              <a:t>dipól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1663481" y="2436698"/>
            <a:ext cx="70129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Kmitočty </a:t>
            </a:r>
            <a:r>
              <a:rPr lang="cs-CZ" sz="2400">
                <a:latin typeface="Times New Roman"/>
                <a:ea typeface="Times New Roman"/>
              </a:rPr>
              <a:t>desítek MHz až 2000 MHz </a:t>
            </a:r>
            <a:r>
              <a:rPr lang="cs-CZ" sz="2400" smtClean="0">
                <a:latin typeface="Times New Roman"/>
                <a:ea typeface="Times New Roman"/>
              </a:rPr>
              <a:t>se nejčastěji používají: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2" name="Šipka doprava 1"/>
          <p:cNvSpPr/>
          <p:nvPr/>
        </p:nvSpPr>
        <p:spPr>
          <a:xfrm>
            <a:off x="592100" y="2060848"/>
            <a:ext cx="59552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prava 15"/>
          <p:cNvSpPr/>
          <p:nvPr/>
        </p:nvSpPr>
        <p:spPr>
          <a:xfrm>
            <a:off x="610694" y="2803354"/>
            <a:ext cx="59552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610694" y="3501008"/>
            <a:ext cx="22926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bikónické antény</a:t>
            </a:r>
          </a:p>
        </p:txBody>
      </p:sp>
      <p:sp>
        <p:nvSpPr>
          <p:cNvPr id="4" name="Obdélník 3"/>
          <p:cNvSpPr/>
          <p:nvPr/>
        </p:nvSpPr>
        <p:spPr>
          <a:xfrm>
            <a:off x="591373" y="4518262"/>
            <a:ext cx="41520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logaritmicko-periodické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antény</a:t>
            </a:r>
          </a:p>
        </p:txBody>
      </p:sp>
      <p:sp>
        <p:nvSpPr>
          <p:cNvPr id="8" name="Obdélník 7"/>
          <p:cNvSpPr/>
          <p:nvPr/>
        </p:nvSpPr>
        <p:spPr>
          <a:xfrm>
            <a:off x="610694" y="5532040"/>
            <a:ext cx="39421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složené širokopásmové antény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1" y="3033417"/>
            <a:ext cx="2880320" cy="992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1" y="4111238"/>
            <a:ext cx="2880319" cy="992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1" y="5166513"/>
            <a:ext cx="2880319" cy="1027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Šipka doprava 17"/>
          <p:cNvSpPr/>
          <p:nvPr/>
        </p:nvSpPr>
        <p:spPr>
          <a:xfrm>
            <a:off x="4560591" y="3623828"/>
            <a:ext cx="535691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Šipka doprava 21"/>
          <p:cNvSpPr/>
          <p:nvPr/>
        </p:nvSpPr>
        <p:spPr>
          <a:xfrm>
            <a:off x="4552799" y="4641082"/>
            <a:ext cx="535691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Šipka doprava 22"/>
          <p:cNvSpPr/>
          <p:nvPr/>
        </p:nvSpPr>
        <p:spPr>
          <a:xfrm>
            <a:off x="4552798" y="5654860"/>
            <a:ext cx="535691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36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540262" y="332656"/>
            <a:ext cx="80132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V gigahertzových </a:t>
            </a:r>
            <a:r>
              <a:rPr lang="cs-CZ" sz="2400">
                <a:latin typeface="Times New Roman"/>
                <a:ea typeface="Times New Roman"/>
              </a:rPr>
              <a:t>kmitočtových pásmech se jako měřicí antény využívají </a:t>
            </a:r>
            <a:r>
              <a:rPr lang="cs-CZ" sz="2400" smtClean="0">
                <a:latin typeface="Times New Roman"/>
                <a:ea typeface="Times New Roman"/>
              </a:rPr>
              <a:t>především pyramidální </a:t>
            </a:r>
            <a:r>
              <a:rPr lang="cs-CZ" sz="2400">
                <a:latin typeface="Times New Roman"/>
                <a:ea typeface="Times New Roman"/>
              </a:rPr>
              <a:t>kovové vlnovody – tzv.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trychtýřové</a:t>
            </a:r>
            <a:r>
              <a:rPr lang="cs-CZ" sz="2400">
                <a:latin typeface="Times New Roman"/>
                <a:ea typeface="Times New Roman"/>
              </a:rPr>
              <a:t> </a:t>
            </a:r>
            <a:r>
              <a:rPr lang="cs-CZ" sz="2400" smtClean="0">
                <a:latin typeface="Times New Roman"/>
                <a:ea typeface="Times New Roman"/>
              </a:rPr>
              <a:t>antény.</a:t>
            </a:r>
            <a:endParaRPr lang="cs-CZ" sz="2400">
              <a:latin typeface="Times New Roman"/>
              <a:ea typeface="Times New Roman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460" y="1988840"/>
            <a:ext cx="3333750" cy="30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4283968" y="2004049"/>
            <a:ext cx="42695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Trychtýřové </a:t>
            </a:r>
            <a:r>
              <a:rPr lang="cs-CZ" sz="2400">
                <a:latin typeface="Times New Roman"/>
                <a:ea typeface="Times New Roman"/>
              </a:rPr>
              <a:t>antény </a:t>
            </a:r>
            <a:r>
              <a:rPr lang="cs-CZ" sz="2400" smtClean="0">
                <a:latin typeface="Times New Roman"/>
                <a:ea typeface="Times New Roman"/>
              </a:rPr>
              <a:t>jsou relativně </a:t>
            </a:r>
            <a:r>
              <a:rPr lang="cs-CZ" sz="2400">
                <a:latin typeface="Times New Roman"/>
                <a:ea typeface="Times New Roman"/>
              </a:rPr>
              <a:t>úzkopásmové. 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4283968" y="3180149"/>
            <a:ext cx="42695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Proto  je třeba sada několika  těchto antén pro jednotlivé dílčí kmitočtové rozsahy.</a:t>
            </a:r>
          </a:p>
        </p:txBody>
      </p:sp>
    </p:spTree>
    <p:extLst>
      <p:ext uri="{BB962C8B-B14F-4D97-AF65-F5344CB8AC3E}">
        <p14:creationId xmlns:p14="http://schemas.microsoft.com/office/powerpoint/2010/main" val="2338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62608" y="476672"/>
            <a:ext cx="8113847" cy="120032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Snahou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výrobců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antén je vytvořit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širokopásmovou anténu, která by byla schopná pokrýt celý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využívaný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rozsah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měření,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tj. pásmo od 30 MHz až do kmitočtu 1 ÷ 2 GHz.</a:t>
            </a:r>
          </a:p>
        </p:txBody>
      </p:sp>
      <p:sp>
        <p:nvSpPr>
          <p:cNvPr id="5" name="Obdélník 4"/>
          <p:cNvSpPr/>
          <p:nvPr/>
        </p:nvSpPr>
        <p:spPr>
          <a:xfrm>
            <a:off x="562609" y="2060848"/>
            <a:ext cx="81138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Vhodnou konstrukcí </a:t>
            </a:r>
            <a:r>
              <a:rPr lang="cs-CZ" sz="2400" smtClean="0">
                <a:latin typeface="Times New Roman"/>
                <a:ea typeface="Times New Roman"/>
              </a:rPr>
              <a:t>se podařilo </a:t>
            </a:r>
            <a:r>
              <a:rPr lang="cs-CZ" sz="2400">
                <a:latin typeface="Times New Roman"/>
                <a:ea typeface="Times New Roman"/>
              </a:rPr>
              <a:t>dosáhnout přijatelně malých rozměrů </a:t>
            </a:r>
            <a:r>
              <a:rPr lang="cs-CZ" sz="2400" smtClean="0">
                <a:latin typeface="Times New Roman"/>
                <a:ea typeface="Times New Roman"/>
              </a:rPr>
              <a:t>složených </a:t>
            </a:r>
            <a:r>
              <a:rPr lang="cs-CZ" sz="2400">
                <a:latin typeface="Times New Roman"/>
                <a:ea typeface="Times New Roman"/>
              </a:rPr>
              <a:t>antén i při nízkých </a:t>
            </a:r>
            <a:r>
              <a:rPr lang="cs-CZ" sz="2400" smtClean="0">
                <a:latin typeface="Times New Roman"/>
                <a:ea typeface="Times New Roman"/>
              </a:rPr>
              <a:t>kmitočtech.</a:t>
            </a:r>
            <a:endParaRPr lang="cs-CZ" sz="2400">
              <a:latin typeface="Times New Roman"/>
              <a:ea typeface="Times New Roman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11" y="3140968"/>
            <a:ext cx="3267090" cy="3267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Obdélník 13"/>
          <p:cNvSpPr/>
          <p:nvPr/>
        </p:nvSpPr>
        <p:spPr>
          <a:xfrm>
            <a:off x="3995935" y="3153180"/>
            <a:ext cx="468051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Konstrukční </a:t>
            </a:r>
            <a:r>
              <a:rPr lang="cs-CZ" sz="2400">
                <a:latin typeface="Times New Roman"/>
                <a:ea typeface="Times New Roman"/>
              </a:rPr>
              <a:t>úpravy, </a:t>
            </a:r>
            <a:r>
              <a:rPr lang="cs-CZ" sz="2400" smtClean="0">
                <a:latin typeface="Times New Roman"/>
                <a:ea typeface="Times New Roman"/>
              </a:rPr>
              <a:t>mají </a:t>
            </a:r>
            <a:r>
              <a:rPr lang="cs-CZ" sz="2400">
                <a:latin typeface="Times New Roman"/>
                <a:ea typeface="Times New Roman"/>
              </a:rPr>
              <a:t>za </a:t>
            </a:r>
            <a:r>
              <a:rPr lang="cs-CZ" sz="2400" smtClean="0">
                <a:latin typeface="Times New Roman"/>
                <a:ea typeface="Times New Roman"/>
              </a:rPr>
              <a:t>cíl zvýšit </a:t>
            </a:r>
            <a:r>
              <a:rPr lang="cs-CZ" sz="2400">
                <a:latin typeface="Times New Roman"/>
                <a:ea typeface="Times New Roman"/>
              </a:rPr>
              <a:t>širokopásmovost složených antén a současně zlepšit některé jejich elektrické </a:t>
            </a:r>
            <a:r>
              <a:rPr lang="cs-CZ" sz="2400" smtClean="0">
                <a:latin typeface="Times New Roman"/>
                <a:ea typeface="Times New Roman"/>
              </a:rPr>
              <a:t>vlastnosti, </a:t>
            </a:r>
            <a:r>
              <a:rPr lang="cs-CZ" sz="2400">
                <a:latin typeface="Times New Roman"/>
                <a:ea typeface="Times New Roman"/>
              </a:rPr>
              <a:t>zejména v oblasti </a:t>
            </a:r>
            <a:r>
              <a:rPr lang="cs-CZ" sz="2400" smtClean="0">
                <a:latin typeface="Times New Roman"/>
                <a:ea typeface="Times New Roman"/>
              </a:rPr>
              <a:t>nízkých měřicích kmitočtů.</a:t>
            </a:r>
            <a:endParaRPr lang="cs-CZ" sz="240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6295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39552" y="476672"/>
            <a:ext cx="8136904" cy="120032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Rušivé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signály vyzařované jednotlivými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součástkami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, obvody a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funkčními bloky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jsou často měřeny speciálními měřicími sondami elektrického či magnetického pole.</a:t>
            </a:r>
          </a:p>
        </p:txBody>
      </p:sp>
      <p:sp>
        <p:nvSpPr>
          <p:cNvPr id="5" name="Obdélník 4"/>
          <p:cNvSpPr/>
          <p:nvPr/>
        </p:nvSpPr>
        <p:spPr>
          <a:xfrm>
            <a:off x="552354" y="1868685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Protože je důležité sledovat nežádoucí vyzařování </a:t>
            </a:r>
            <a:r>
              <a:rPr lang="cs-CZ" sz="2400" smtClean="0">
                <a:latin typeface="Times New Roman"/>
                <a:ea typeface="Times New Roman"/>
              </a:rPr>
              <a:t>jednotlivých součástek a </a:t>
            </a:r>
            <a:r>
              <a:rPr lang="cs-CZ" sz="2400">
                <a:latin typeface="Times New Roman"/>
                <a:ea typeface="Times New Roman"/>
              </a:rPr>
              <a:t>dislokovat co </a:t>
            </a:r>
            <a:r>
              <a:rPr lang="cs-CZ" sz="2400" smtClean="0">
                <a:latin typeface="Times New Roman"/>
                <a:ea typeface="Times New Roman"/>
              </a:rPr>
              <a:t>nejpřesněji i </a:t>
            </a:r>
            <a:r>
              <a:rPr lang="cs-CZ" sz="2400">
                <a:latin typeface="Times New Roman"/>
                <a:ea typeface="Times New Roman"/>
              </a:rPr>
              <a:t>zdroj rušivého </a:t>
            </a:r>
            <a:r>
              <a:rPr lang="cs-CZ" sz="2400" smtClean="0">
                <a:latin typeface="Times New Roman"/>
                <a:ea typeface="Times New Roman"/>
              </a:rPr>
              <a:t>signálu, používají </a:t>
            </a:r>
            <a:r>
              <a:rPr lang="cs-CZ" sz="2400">
                <a:latin typeface="Times New Roman"/>
                <a:ea typeface="Times New Roman"/>
              </a:rPr>
              <a:t>se malé ruční antény  zejména při vývoji a diagnostice elektronických zařízení</a:t>
            </a:r>
            <a:r>
              <a:rPr lang="cs-CZ" sz="2400" smtClean="0">
                <a:latin typeface="Times New Roman"/>
                <a:ea typeface="Times New Roman"/>
              </a:rPr>
              <a:t>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52354" y="3438345"/>
            <a:ext cx="52966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Měřicí sonda pro blízké magnetické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pole:</a:t>
            </a:r>
            <a:endParaRPr lang="cs-CZ" sz="2400">
              <a:solidFill>
                <a:srgbClr val="FF0000"/>
              </a:solidFill>
              <a:latin typeface="Times New Roman"/>
              <a:ea typeface="Times New Roman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614" y="3057047"/>
            <a:ext cx="2162842" cy="2100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4104456" y="5360741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Měřicí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sonda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pro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elektrické pole:</a:t>
            </a:r>
            <a:endParaRPr lang="cs-CZ" sz="2400">
              <a:solidFill>
                <a:srgbClr val="FF0000"/>
              </a:solidFill>
              <a:latin typeface="Times New Roman"/>
              <a:ea typeface="Times New Roman"/>
            </a:endParaRPr>
          </a:p>
        </p:txBody>
      </p:sp>
      <p:sp>
        <p:nvSpPr>
          <p:cNvPr id="9" name="Šipka doprava 8"/>
          <p:cNvSpPr/>
          <p:nvPr/>
        </p:nvSpPr>
        <p:spPr>
          <a:xfrm>
            <a:off x="5796136" y="3505680"/>
            <a:ext cx="594320" cy="3269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 rot="10800000">
            <a:off x="3347864" y="5420467"/>
            <a:ext cx="579237" cy="3422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111261"/>
            <a:ext cx="2016224" cy="1963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155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vlastností elektronických zařízení.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na základě studia stanoví vlastnosti a funkce jednoduchých přístrojů a komponent pro systémy EZS.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>
                <a:latin typeface="Times New Roman" pitchFamily="18" charset="0"/>
                <a:cs typeface="Times New Roman" pitchFamily="18" charset="0"/>
              </a:rPr>
            </a:b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článek „Elektromagnetická slučitelnost„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Ing. Ladislav Havlik, CSc.</a:t>
            </a:r>
            <a:endParaRPr lang="cs-CZ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/>
              <a:t>	        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přednášky „ELEKTROMAGNETICKÁ KOMPATIBILITA“            	           Prof. Ing. Jiří Svačina, CSc.</a:t>
            </a:r>
          </a:p>
          <a:p>
            <a:pPr algn="just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 Ing. Janyška Lubomír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2478</TotalTime>
  <Words>426</Words>
  <Application>Microsoft Office PowerPoint</Application>
  <PresentationFormat>Předvádění na obrazovce (4:3)</PresentationFormat>
  <Paragraphs>40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205</cp:revision>
  <dcterms:created xsi:type="dcterms:W3CDTF">2013-03-27T08:46:28Z</dcterms:created>
  <dcterms:modified xsi:type="dcterms:W3CDTF">2014-10-02T10:51:00Z</dcterms:modified>
</cp:coreProperties>
</file>