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73" r:id="rId8"/>
    <p:sldId id="274" r:id="rId9"/>
    <p:sldId id="275" r:id="rId10"/>
    <p:sldId id="27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III/2-13-20_Elektromagnetická odolnost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519893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ELEKTROMAGNETICKÁ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ODOLNOST A JEJÍ TESTOVÁNÍ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34076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Elektromagnetická odolnost tvoří významnou oblast celkové problematiky elektromagnetické kompatibility zařízení.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2636912"/>
            <a:ext cx="79425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Všeobecně je třeba </a:t>
            </a:r>
            <a:r>
              <a:rPr lang="cs-CZ" sz="2400">
                <a:latin typeface="Times New Roman"/>
                <a:ea typeface="Times New Roman"/>
              </a:rPr>
              <a:t>zajistit, </a:t>
            </a:r>
            <a:r>
              <a:rPr lang="cs-CZ" sz="2400" smtClean="0">
                <a:latin typeface="Times New Roman"/>
                <a:ea typeface="Times New Roman"/>
              </a:rPr>
              <a:t>aby technická </a:t>
            </a:r>
            <a:r>
              <a:rPr lang="cs-CZ" sz="2400"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latin typeface="Times New Roman"/>
                <a:ea typeface="Times New Roman"/>
              </a:rPr>
              <a:t>správně fungovala </a:t>
            </a:r>
            <a:r>
              <a:rPr lang="cs-CZ" sz="2400">
                <a:latin typeface="Times New Roman"/>
                <a:ea typeface="Times New Roman"/>
              </a:rPr>
              <a:t>i za </a:t>
            </a:r>
            <a:r>
              <a:rPr lang="cs-CZ" sz="2400" smtClean="0">
                <a:latin typeface="Times New Roman"/>
                <a:ea typeface="Times New Roman"/>
              </a:rPr>
              <a:t>přítomnosti rušení, </a:t>
            </a:r>
            <a:r>
              <a:rPr lang="cs-CZ" sz="2400">
                <a:latin typeface="Times New Roman"/>
                <a:ea typeface="Times New Roman"/>
              </a:rPr>
              <a:t>tj. aby </a:t>
            </a:r>
            <a:r>
              <a:rPr lang="cs-CZ" sz="2400" smtClean="0">
                <a:latin typeface="Times New Roman"/>
                <a:ea typeface="Times New Roman"/>
              </a:rPr>
              <a:t>byla </a:t>
            </a:r>
            <a:r>
              <a:rPr lang="cs-CZ" sz="2400">
                <a:latin typeface="Times New Roman"/>
                <a:ea typeface="Times New Roman"/>
              </a:rPr>
              <a:t>dostatečně </a:t>
            </a:r>
            <a:r>
              <a:rPr lang="cs-CZ" sz="2400" smtClean="0">
                <a:latin typeface="Times New Roman"/>
                <a:ea typeface="Times New Roman"/>
              </a:rPr>
              <a:t>odolná.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0" y="4221088"/>
            <a:ext cx="79425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 </a:t>
            </a:r>
            <a:r>
              <a:rPr lang="cs-CZ" sz="2400">
                <a:latin typeface="Times New Roman"/>
                <a:ea typeface="Times New Roman"/>
              </a:rPr>
              <a:t>hlediska celkové </a:t>
            </a:r>
            <a:r>
              <a:rPr lang="cs-CZ" sz="2400" smtClean="0">
                <a:latin typeface="Times New Roman"/>
                <a:ea typeface="Times New Roman"/>
              </a:rPr>
              <a:t>elektromagnetické kompatibility rozlišujeme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interní</a:t>
            </a:r>
            <a:r>
              <a:rPr lang="cs-CZ" sz="2400">
                <a:latin typeface="Times New Roman"/>
                <a:ea typeface="Times New Roman"/>
              </a:rPr>
              <a:t> 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externí</a:t>
            </a:r>
            <a:r>
              <a:rPr lang="cs-CZ" sz="2400">
                <a:latin typeface="Times New Roman"/>
                <a:ea typeface="Times New Roman"/>
              </a:rPr>
              <a:t> elektromagnetickou </a:t>
            </a:r>
            <a:r>
              <a:rPr lang="cs-CZ" sz="2400" smtClean="0">
                <a:latin typeface="Times New Roman"/>
                <a:ea typeface="Times New Roman"/>
              </a:rPr>
              <a:t>odolnost technického </a:t>
            </a:r>
            <a:r>
              <a:rPr lang="cs-CZ" sz="2400">
                <a:latin typeface="Times New Roman"/>
                <a:ea typeface="Times New Roman"/>
              </a:rPr>
              <a:t>systému.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7316" y="620688"/>
            <a:ext cx="80971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Interní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elektromagnetická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odolnost: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1350" y="3356992"/>
            <a:ext cx="81691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Odolnost </a:t>
            </a:r>
            <a:r>
              <a:rPr lang="cs-CZ" sz="2400">
                <a:latin typeface="Times New Roman"/>
                <a:ea typeface="Times New Roman"/>
              </a:rPr>
              <a:t>systému vůči vnějším zdrojům elektromagnetického rušení.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9471" y="2492896"/>
            <a:ext cx="5040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Externí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elektromagnetická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odolnost: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2724" y="1268760"/>
            <a:ext cx="81337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 to odolnost zařízení vůči rušivým zdrojům nacházejícím se uvnitř vlastního systému.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62334" y="4403933"/>
            <a:ext cx="80421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rozlišení „vnitřní“ a „vnější“ zdroje rušení je stanoven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faktor rozlehlosti </a:t>
            </a:r>
            <a:r>
              <a:rPr lang="cs-CZ" sz="2400">
                <a:latin typeface="Times New Roman"/>
                <a:ea typeface="Times New Roman"/>
              </a:rPr>
              <a:t>systémů. Z tohoto hlediska </a:t>
            </a:r>
            <a:r>
              <a:rPr lang="cs-CZ" sz="2400" smtClean="0">
                <a:latin typeface="Times New Roman"/>
                <a:ea typeface="Times New Roman"/>
              </a:rPr>
              <a:t>rozlišujeme tři </a:t>
            </a:r>
            <a:r>
              <a:rPr lang="cs-CZ" sz="2400">
                <a:latin typeface="Times New Roman"/>
                <a:ea typeface="Times New Roman"/>
              </a:rPr>
              <a:t>druhy systémů.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663079"/>
            <a:ext cx="8237111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Rozlehlé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(distribuované)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1340768"/>
            <a:ext cx="82056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Jejich </a:t>
            </a:r>
            <a:r>
              <a:rPr lang="cs-CZ" sz="2400">
                <a:latin typeface="Times New Roman"/>
                <a:ea typeface="Times New Roman"/>
              </a:rPr>
              <a:t>jednotlivé části </a:t>
            </a: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od sebe geograficky vzdálené.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1807" y="1916832"/>
            <a:ext cx="82371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Typickým příkladem </a:t>
            </a:r>
            <a:r>
              <a:rPr lang="cs-CZ" sz="2400" smtClean="0">
                <a:latin typeface="Times New Roman"/>
                <a:ea typeface="Times New Roman"/>
              </a:rPr>
              <a:t>rozlehlého elektronického </a:t>
            </a:r>
            <a:r>
              <a:rPr lang="cs-CZ" sz="2400">
                <a:latin typeface="Times New Roman"/>
                <a:ea typeface="Times New Roman"/>
              </a:rPr>
              <a:t>systému </a:t>
            </a: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systémy dálkového zpracování </a:t>
            </a:r>
            <a:r>
              <a:rPr lang="cs-CZ" sz="2400" smtClean="0">
                <a:latin typeface="Times New Roman"/>
                <a:ea typeface="Times New Roman"/>
              </a:rPr>
              <a:t>dat, přenosová </a:t>
            </a:r>
            <a:r>
              <a:rPr lang="cs-CZ" sz="2400">
                <a:latin typeface="Times New Roman"/>
                <a:ea typeface="Times New Roman"/>
              </a:rPr>
              <a:t>zařízení, ústředny, datové </a:t>
            </a:r>
            <a:r>
              <a:rPr lang="cs-CZ" sz="2400" smtClean="0">
                <a:latin typeface="Times New Roman"/>
                <a:ea typeface="Times New Roman"/>
              </a:rPr>
              <a:t>měniče a jiné.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701" y="3284984"/>
            <a:ext cx="4373329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L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okální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(místní)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1805" y="3861048"/>
            <a:ext cx="815264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Tyto subsystémy </a:t>
            </a:r>
            <a:r>
              <a:rPr lang="cs-CZ" sz="2400">
                <a:latin typeface="Times New Roman"/>
                <a:ea typeface="Times New Roman"/>
              </a:rPr>
              <a:t>jsou dislokovány </a:t>
            </a:r>
            <a:r>
              <a:rPr lang="cs-CZ" sz="2400" smtClean="0">
                <a:latin typeface="Times New Roman"/>
                <a:ea typeface="Times New Roman"/>
              </a:rPr>
              <a:t>v rámci </a:t>
            </a:r>
            <a:r>
              <a:rPr lang="cs-CZ" sz="2400">
                <a:latin typeface="Times New Roman"/>
                <a:ea typeface="Times New Roman"/>
              </a:rPr>
              <a:t>jednoho místního areálu, budovy či </a:t>
            </a:r>
            <a:r>
              <a:rPr lang="cs-CZ" sz="2400" smtClean="0">
                <a:latin typeface="Times New Roman"/>
                <a:ea typeface="Times New Roman"/>
              </a:rPr>
              <a:t>místnosti.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1805" y="4811411"/>
            <a:ext cx="810876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Příkladem lokálních systémů </a:t>
            </a:r>
            <a:r>
              <a:rPr lang="cs-CZ" sz="2400" smtClean="0">
                <a:latin typeface="Times New Roman"/>
                <a:ea typeface="Times New Roman"/>
              </a:rPr>
              <a:t>jsou výpočetní </a:t>
            </a:r>
            <a:r>
              <a:rPr lang="cs-CZ" sz="2400">
                <a:latin typeface="Times New Roman"/>
                <a:ea typeface="Times New Roman"/>
              </a:rPr>
              <a:t>střediska</a:t>
            </a:r>
            <a:r>
              <a:rPr lang="cs-CZ" sz="2400" smtClean="0">
                <a:latin typeface="Times New Roman"/>
                <a:ea typeface="Times New Roman"/>
              </a:rPr>
              <a:t>, informační </a:t>
            </a:r>
            <a:r>
              <a:rPr lang="cs-CZ" sz="2400">
                <a:latin typeface="Times New Roman"/>
                <a:ea typeface="Times New Roman"/>
              </a:rPr>
              <a:t>systémy podniků, dispečerská pracoviště, </a:t>
            </a:r>
            <a:r>
              <a:rPr lang="cs-CZ" sz="2400" smtClean="0">
                <a:latin typeface="Times New Roman"/>
                <a:ea typeface="Times New Roman"/>
              </a:rPr>
              <a:t>řídicí centra a jiné.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40262" y="332656"/>
            <a:ext cx="801322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přístrojového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typu: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0262" y="980728"/>
            <a:ext cx="80132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to v podstatě individuální </a:t>
            </a:r>
            <a:r>
              <a:rPr lang="cs-CZ" sz="2400">
                <a:latin typeface="Times New Roman"/>
                <a:ea typeface="Times New Roman"/>
              </a:rPr>
              <a:t>kompaktní celky.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40262" y="1628800"/>
            <a:ext cx="80132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Sem </a:t>
            </a:r>
            <a:r>
              <a:rPr lang="cs-CZ" sz="2400">
                <a:latin typeface="Times New Roman"/>
                <a:ea typeface="Times New Roman"/>
              </a:rPr>
              <a:t>patří všechny přístroje spotřební elektroniky</a:t>
            </a:r>
            <a:r>
              <a:rPr lang="cs-CZ" sz="2400" smtClean="0">
                <a:latin typeface="Times New Roman"/>
                <a:ea typeface="Times New Roman"/>
              </a:rPr>
              <a:t>, elektrické </a:t>
            </a:r>
            <a:r>
              <a:rPr lang="cs-CZ" sz="2400">
                <a:latin typeface="Times New Roman"/>
                <a:ea typeface="Times New Roman"/>
              </a:rPr>
              <a:t>a elektronické přístroje pro domácnost, měřicí přístroje, </a:t>
            </a:r>
            <a:r>
              <a:rPr lang="cs-CZ" sz="2400" smtClean="0">
                <a:latin typeface="Times New Roman"/>
                <a:ea typeface="Times New Roman"/>
              </a:rPr>
              <a:t> elektronické </a:t>
            </a:r>
            <a:r>
              <a:rPr lang="cs-CZ" sz="2400">
                <a:latin typeface="Times New Roman"/>
                <a:ea typeface="Times New Roman"/>
              </a:rPr>
              <a:t>počítače apod.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40262" y="3140968"/>
            <a:ext cx="80132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U všech těchto systémů </a:t>
            </a:r>
            <a:r>
              <a:rPr lang="cs-CZ" sz="2400" smtClean="0">
                <a:latin typeface="Times New Roman"/>
                <a:ea typeface="Times New Roman"/>
              </a:rPr>
              <a:t>se měří  </a:t>
            </a:r>
            <a:r>
              <a:rPr lang="cs-CZ" sz="2400">
                <a:latin typeface="Times New Roman"/>
                <a:ea typeface="Times New Roman"/>
              </a:rPr>
              <a:t>vždy jak vnitřní, tak i jejich vnější </a:t>
            </a:r>
            <a:r>
              <a:rPr lang="cs-CZ" sz="2400" smtClean="0">
                <a:latin typeface="Times New Roman"/>
                <a:ea typeface="Times New Roman"/>
              </a:rPr>
              <a:t>elektromagnetická </a:t>
            </a:r>
            <a:r>
              <a:rPr lang="cs-CZ" sz="2400">
                <a:latin typeface="Times New Roman"/>
                <a:ea typeface="Times New Roman"/>
              </a:rPr>
              <a:t>odolnost.</a:t>
            </a: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2608" y="476672"/>
            <a:ext cx="8113847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Interní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elektromagnetická odolnost systémů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závisí na vlastnostech jednotlivých částí: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1484784"/>
            <a:ext cx="63990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volba </a:t>
            </a:r>
            <a:r>
              <a:rPr lang="cs-CZ" sz="2400">
                <a:latin typeface="Times New Roman"/>
                <a:ea typeface="Times New Roman"/>
              </a:rPr>
              <a:t>obvodového řešení a rozložení pasivních a aktivních elektronických </a:t>
            </a:r>
            <a:r>
              <a:rPr lang="cs-CZ" sz="2400" smtClean="0">
                <a:latin typeface="Times New Roman"/>
                <a:ea typeface="Times New Roman"/>
              </a:rPr>
              <a:t>prvků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2420888"/>
            <a:ext cx="63597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návrh </a:t>
            </a:r>
            <a:r>
              <a:rPr lang="cs-CZ" sz="2400">
                <a:latin typeface="Times New Roman"/>
                <a:ea typeface="Times New Roman"/>
              </a:rPr>
              <a:t>desek plošných </a:t>
            </a:r>
            <a:r>
              <a:rPr lang="cs-CZ" sz="2400" smtClean="0">
                <a:latin typeface="Times New Roman"/>
                <a:ea typeface="Times New Roman"/>
              </a:rPr>
              <a:t>spojů  a uspořádání kabeláže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267744" y="3494976"/>
            <a:ext cx="63597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volba typu napájení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67744" y="4356616"/>
            <a:ext cx="635975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návrh vnitřního stínění a </a:t>
            </a:r>
            <a:r>
              <a:rPr lang="cs-CZ" sz="2400" smtClean="0">
                <a:latin typeface="Times New Roman"/>
                <a:ea typeface="Times New Roman"/>
              </a:rPr>
              <a:t>zemnění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62608" y="1772816"/>
            <a:ext cx="5530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62608" y="2692370"/>
            <a:ext cx="5530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64958" y="3581793"/>
            <a:ext cx="5530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64958" y="4451920"/>
            <a:ext cx="55300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9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2354" y="476672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KRITÉRIA ELEKTROMAGNETICKÉ ODOLNOSTI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Při </a:t>
            </a:r>
            <a:r>
              <a:rPr lang="cs-CZ" sz="2400">
                <a:latin typeface="Times New Roman"/>
                <a:ea typeface="Times New Roman"/>
              </a:rPr>
              <a:t>zjišťování elektromagnetické odolnosti </a:t>
            </a:r>
            <a:r>
              <a:rPr lang="cs-CZ" sz="2400" smtClean="0">
                <a:latin typeface="Times New Roman"/>
                <a:ea typeface="Times New Roman"/>
              </a:rPr>
              <a:t>se musí definovat meze narušení funkcí měřeného zařízení.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2354" y="2274838"/>
            <a:ext cx="81241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Stanoví se taková hodnota </a:t>
            </a:r>
            <a:r>
              <a:rPr lang="cs-CZ" sz="2400">
                <a:latin typeface="Times New Roman"/>
                <a:ea typeface="Times New Roman"/>
              </a:rPr>
              <a:t>sledované veličiny, která by např. u </a:t>
            </a:r>
            <a:r>
              <a:rPr lang="cs-CZ" sz="2400" smtClean="0">
                <a:latin typeface="Times New Roman"/>
                <a:ea typeface="Times New Roman"/>
              </a:rPr>
              <a:t>číslicového zařízení </a:t>
            </a:r>
            <a:r>
              <a:rPr lang="cs-CZ" sz="2400">
                <a:latin typeface="Times New Roman"/>
                <a:ea typeface="Times New Roman"/>
              </a:rPr>
              <a:t>právě ještě neměla vyvolat nežádoucí </a:t>
            </a:r>
            <a:r>
              <a:rPr lang="cs-CZ" sz="2400" smtClean="0">
                <a:latin typeface="Times New Roman"/>
                <a:ea typeface="Times New Roman"/>
              </a:rPr>
              <a:t>změnu.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5953" y="3573016"/>
            <a:ext cx="81241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Existuje </a:t>
            </a:r>
            <a:r>
              <a:rPr lang="cs-CZ" sz="2400">
                <a:latin typeface="Times New Roman"/>
                <a:ea typeface="Times New Roman"/>
              </a:rPr>
              <a:t>rovněž tzv. kvalitativní </a:t>
            </a:r>
            <a:r>
              <a:rPr lang="cs-CZ" sz="2400" smtClean="0">
                <a:latin typeface="Times New Roman"/>
                <a:ea typeface="Times New Roman"/>
              </a:rPr>
              <a:t>- funkční kritérium- </a:t>
            </a:r>
            <a:r>
              <a:rPr lang="cs-CZ" sz="2400">
                <a:latin typeface="Times New Roman"/>
                <a:ea typeface="Times New Roman"/>
              </a:rPr>
              <a:t>tj. zhoršení </a:t>
            </a:r>
            <a:r>
              <a:rPr lang="cs-CZ" sz="2400" smtClean="0">
                <a:latin typeface="Times New Roman"/>
                <a:ea typeface="Times New Roman"/>
              </a:rPr>
              <a:t>funkce zařízení během zkoušky.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6805" y="4653136"/>
            <a:ext cx="81324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 extrémních případech je uváděno </a:t>
            </a:r>
            <a:r>
              <a:rPr lang="cs-CZ" sz="2400">
                <a:latin typeface="Times New Roman"/>
                <a:ea typeface="Times New Roman"/>
              </a:rPr>
              <a:t>ještě další funkční kritérium</a:t>
            </a:r>
            <a:r>
              <a:rPr lang="cs-CZ" sz="2400" smtClean="0">
                <a:latin typeface="Times New Roman"/>
                <a:ea typeface="Times New Roman"/>
              </a:rPr>
              <a:t>, kdy dojde ke ztrátě funkce nebo jeho poškození </a:t>
            </a:r>
            <a:r>
              <a:rPr lang="cs-CZ" sz="2400">
                <a:latin typeface="Times New Roman"/>
                <a:ea typeface="Times New Roman"/>
              </a:rPr>
              <a:t>či </a:t>
            </a:r>
            <a:r>
              <a:rPr lang="cs-CZ" sz="2400" smtClean="0">
                <a:latin typeface="Times New Roman"/>
                <a:ea typeface="Times New Roman"/>
              </a:rPr>
              <a:t>zničení.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9155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3151" y="476672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Základem </a:t>
            </a:r>
            <a:r>
              <a:rPr lang="cs-CZ" sz="2400">
                <a:latin typeface="Times New Roman"/>
                <a:ea typeface="Times New Roman"/>
              </a:rPr>
              <a:t>každé zkoušky elektromagnetické </a:t>
            </a:r>
            <a:r>
              <a:rPr lang="cs-CZ" sz="2400" smtClean="0">
                <a:latin typeface="Times New Roman"/>
                <a:ea typeface="Times New Roman"/>
              </a:rPr>
              <a:t>odolnosti přístroje je </a:t>
            </a:r>
            <a:r>
              <a:rPr lang="cs-CZ" sz="2400">
                <a:latin typeface="Times New Roman"/>
                <a:ea typeface="Times New Roman"/>
              </a:rPr>
              <a:t>jeho vložení do vhodného elektromagnetického </a:t>
            </a:r>
            <a:r>
              <a:rPr lang="cs-CZ" sz="2400" smtClean="0">
                <a:latin typeface="Times New Roman"/>
                <a:ea typeface="Times New Roman"/>
              </a:rPr>
              <a:t>prostředí – tedy do takového, ve kterém bude pracovat.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8060" y="1844824"/>
            <a:ext cx="81241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Proto </a:t>
            </a:r>
            <a:r>
              <a:rPr lang="cs-CZ" sz="2400">
                <a:latin typeface="Times New Roman"/>
                <a:ea typeface="Times New Roman"/>
              </a:rPr>
              <a:t>se ke zkouškám odolnosti </a:t>
            </a:r>
            <a:r>
              <a:rPr lang="cs-CZ" sz="2400" smtClean="0">
                <a:latin typeface="Times New Roman"/>
                <a:ea typeface="Times New Roman"/>
              </a:rPr>
              <a:t>často používá </a:t>
            </a:r>
            <a:r>
              <a:rPr lang="cs-CZ" sz="2400">
                <a:latin typeface="Times New Roman"/>
                <a:ea typeface="Times New Roman"/>
              </a:rPr>
              <a:t>uměle vytvořené elektromagnetické </a:t>
            </a:r>
            <a:r>
              <a:rPr lang="cs-CZ" sz="2400" smtClean="0">
                <a:latin typeface="Times New Roman"/>
                <a:ea typeface="Times New Roman"/>
              </a:rPr>
              <a:t>prostředí, </a:t>
            </a:r>
            <a:r>
              <a:rPr lang="cs-CZ" sz="2400">
                <a:latin typeface="Times New Roman"/>
                <a:ea typeface="Times New Roman"/>
              </a:rPr>
              <a:t>které je přesně </a:t>
            </a:r>
            <a:r>
              <a:rPr lang="cs-CZ" sz="2400" smtClean="0">
                <a:latin typeface="Times New Roman"/>
                <a:ea typeface="Times New Roman"/>
              </a:rPr>
              <a:t>definováno.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5872" y="3140968"/>
            <a:ext cx="8180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Určí se tedy převažující </a:t>
            </a:r>
            <a:r>
              <a:rPr lang="cs-CZ" sz="2400">
                <a:latin typeface="Times New Roman"/>
                <a:ea typeface="Times New Roman"/>
              </a:rPr>
              <a:t>rušivé vlivy, které </a:t>
            </a:r>
            <a:r>
              <a:rPr lang="cs-CZ" sz="2400" smtClean="0">
                <a:latin typeface="Times New Roman"/>
                <a:ea typeface="Times New Roman"/>
              </a:rPr>
              <a:t>mohou vyšetřované </a:t>
            </a:r>
            <a:r>
              <a:rPr lang="cs-CZ" sz="2400"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cs-CZ" sz="2400">
                <a:latin typeface="Times New Roman"/>
                <a:ea typeface="Times New Roman"/>
              </a:rPr>
              <a:t>jeho provozních podmínkách nejvíce ovlivnit</a:t>
            </a:r>
            <a:r>
              <a:rPr lang="cs-CZ" sz="2400" smtClean="0">
                <a:latin typeface="Times New Roman"/>
                <a:ea typeface="Times New Roman"/>
              </a:rPr>
              <a:t>. či zničit.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9440" y="4449000"/>
            <a:ext cx="81241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Dalším parametrem testů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provozní stav a nastavení </a:t>
            </a:r>
            <a:r>
              <a:rPr lang="cs-CZ" sz="2400" smtClean="0">
                <a:latin typeface="Times New Roman"/>
                <a:ea typeface="Times New Roman"/>
              </a:rPr>
              <a:t> zkoušeného přístroje. </a:t>
            </a:r>
            <a:r>
              <a:rPr lang="cs-CZ" sz="2400">
                <a:latin typeface="Times New Roman"/>
                <a:ea typeface="Times New Roman"/>
              </a:rPr>
              <a:t>Odolnost zařízení musí být prokázána při všech </a:t>
            </a:r>
            <a:r>
              <a:rPr lang="cs-CZ" sz="2400" smtClean="0">
                <a:latin typeface="Times New Roman"/>
                <a:ea typeface="Times New Roman"/>
              </a:rPr>
              <a:t>jeho provozních stavech.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1540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3151" y="476672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NORMALIZACE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 OBLASTI E M C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9440" y="1052736"/>
            <a:ext cx="81241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Důležitou </a:t>
            </a:r>
            <a:r>
              <a:rPr lang="cs-CZ" sz="2400">
                <a:latin typeface="Times New Roman"/>
                <a:ea typeface="Times New Roman"/>
              </a:rPr>
              <a:t>součástí všech oblastí </a:t>
            </a:r>
            <a:r>
              <a:rPr lang="cs-CZ" sz="2400" smtClean="0">
                <a:latin typeface="Times New Roman"/>
                <a:ea typeface="Times New Roman"/>
              </a:rPr>
              <a:t>elektromagnetické kompatibility je tvorba </a:t>
            </a:r>
            <a:r>
              <a:rPr lang="cs-CZ" sz="2400">
                <a:latin typeface="Times New Roman"/>
                <a:ea typeface="Times New Roman"/>
              </a:rPr>
              <a:t>příslušných norem a </a:t>
            </a:r>
            <a:r>
              <a:rPr lang="cs-CZ" sz="2400" smtClean="0">
                <a:latin typeface="Times New Roman"/>
                <a:ea typeface="Times New Roman"/>
              </a:rPr>
              <a:t>předpisů.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5872" y="1888861"/>
            <a:ext cx="8180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Všechna </a:t>
            </a:r>
            <a:r>
              <a:rPr lang="cs-CZ" sz="2400">
                <a:latin typeface="Times New Roman"/>
                <a:ea typeface="Times New Roman"/>
              </a:rPr>
              <a:t>elektrotechnická zařízení produkují určitou úroveň elektromagnetického </a:t>
            </a:r>
            <a:r>
              <a:rPr lang="cs-CZ" sz="2400" smtClean="0">
                <a:latin typeface="Times New Roman"/>
                <a:ea typeface="Times New Roman"/>
              </a:rPr>
              <a:t>rušení  </a:t>
            </a:r>
            <a:r>
              <a:rPr lang="cs-CZ" sz="2400">
                <a:latin typeface="Times New Roman"/>
                <a:ea typeface="Times New Roman"/>
              </a:rPr>
              <a:t>a současně vykazují určitou odolnost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vůči </a:t>
            </a:r>
            <a:r>
              <a:rPr lang="cs-CZ" sz="2400" smtClean="0">
                <a:latin typeface="Times New Roman"/>
                <a:ea typeface="Times New Roman"/>
              </a:rPr>
              <a:t>těmto rušením.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3184" y="3089190"/>
            <a:ext cx="81241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Normy předepisují nepřekračování určitých </a:t>
            </a:r>
            <a:r>
              <a:rPr lang="cs-CZ" sz="2400">
                <a:latin typeface="Times New Roman"/>
                <a:ea typeface="Times New Roman"/>
              </a:rPr>
              <a:t>mezních </a:t>
            </a:r>
            <a:r>
              <a:rPr lang="cs-CZ" sz="2400" smtClean="0">
                <a:latin typeface="Times New Roman"/>
                <a:ea typeface="Times New Roman"/>
              </a:rPr>
              <a:t>hodnot produkovaných rušivých </a:t>
            </a:r>
            <a:r>
              <a:rPr lang="cs-CZ" sz="2400">
                <a:latin typeface="Times New Roman"/>
                <a:ea typeface="Times New Roman"/>
              </a:rPr>
              <a:t>signálů, </a:t>
            </a:r>
            <a:r>
              <a:rPr lang="cs-CZ" sz="2400" smtClean="0">
                <a:latin typeface="Times New Roman"/>
                <a:ea typeface="Times New Roman"/>
              </a:rPr>
              <a:t>a rovněž předepisují </a:t>
            </a:r>
            <a:r>
              <a:rPr lang="cs-CZ" sz="2400">
                <a:latin typeface="Times New Roman"/>
                <a:ea typeface="Times New Roman"/>
              </a:rPr>
              <a:t>určitý stupeň imunity každého zařízení vůči rušení.</a:t>
            </a:r>
          </a:p>
        </p:txBody>
      </p:sp>
      <p:sp>
        <p:nvSpPr>
          <p:cNvPr id="2" name="Obdélník 1"/>
          <p:cNvSpPr/>
          <p:nvPr/>
        </p:nvSpPr>
        <p:spPr>
          <a:xfrm>
            <a:off x="1907704" y="4540478"/>
            <a:ext cx="473197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Normy rušivého vyzařování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07704" y="5100307"/>
            <a:ext cx="53211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Normy elektromagnetické odolnosti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07705" y="5733162"/>
            <a:ext cx="53083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Normy pro odrušovací prostředky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533151" y="4581128"/>
            <a:ext cx="510457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09440" y="5140957"/>
            <a:ext cx="510457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03183" y="5773812"/>
            <a:ext cx="510457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8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2625</TotalTime>
  <Words>590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214</cp:revision>
  <dcterms:created xsi:type="dcterms:W3CDTF">2013-03-27T08:46:28Z</dcterms:created>
  <dcterms:modified xsi:type="dcterms:W3CDTF">2014-10-02T10:51:19Z</dcterms:modified>
</cp:coreProperties>
</file>