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232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12. Ekonomický růst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Ekonomický růst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vyplývá </a:t>
            </a:r>
            <a:r>
              <a:rPr lang="cs-CZ" dirty="0"/>
              <a:t>z přirozené tendence lidských potřeb</a:t>
            </a:r>
          </a:p>
          <a:p>
            <a:pPr lvl="0"/>
            <a:r>
              <a:rPr lang="cs-CZ" dirty="0"/>
              <a:t>potřeby neustále rostou, mění se (kvalitativně i kvantitativně)</a:t>
            </a:r>
          </a:p>
          <a:p>
            <a:pPr lvl="0"/>
            <a:r>
              <a:rPr lang="cs-CZ" dirty="0"/>
              <a:t>jedna potřeba vyvolává potřebu druhou ( auto – pojištění, benzín, autoservisy,......)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46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Platí-li       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, </a:t>
            </a:r>
            <a:r>
              <a:rPr lang="cs-CZ" dirty="0"/>
              <a:t>je dosaženo ekonomického růstu.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sleduje </a:t>
            </a:r>
            <a:r>
              <a:rPr lang="cs-CZ" dirty="0"/>
              <a:t>se za různá časová období</a:t>
            </a:r>
          </a:p>
          <a:p>
            <a:r>
              <a:rPr lang="cs-CZ" dirty="0" smtClean="0"/>
              <a:t>nejdůležitější </a:t>
            </a:r>
            <a:r>
              <a:rPr lang="cs-CZ" dirty="0"/>
              <a:t>je meziroční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789" y="1412776"/>
            <a:ext cx="4153632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63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Tempo </a:t>
            </a:r>
            <a:r>
              <a:rPr lang="cs-CZ" b="1" dirty="0" smtClean="0"/>
              <a:t>růstu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916832"/>
            <a:ext cx="4607203" cy="1291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83969" y="3613667"/>
            <a:ext cx="69847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dirty="0"/>
              <a:t>za standardní, příznivé tempo ekonomického růstu se považuje od 3% do 5%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dirty="0"/>
              <a:t>příliš vysoké tempo růstu může mít i za následek tzv. </a:t>
            </a:r>
            <a:r>
              <a:rPr lang="cs-CZ" sz="2400" b="1" dirty="0"/>
              <a:t>přehřátí ekonomiky --&gt; posléze dochází k hlubokému poklesu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7992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Faktory způsobující </a:t>
            </a:r>
            <a:r>
              <a:rPr lang="cs-CZ" b="1" dirty="0" smtClean="0"/>
              <a:t>růst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b="1" dirty="0" smtClean="0"/>
              <a:t>Extenzivní</a:t>
            </a:r>
            <a:r>
              <a:rPr lang="cs-CZ" dirty="0" smtClean="0"/>
              <a:t> </a:t>
            </a:r>
            <a:r>
              <a:rPr lang="cs-CZ" dirty="0"/>
              <a:t>– zvyšuje se tok vstupních zdrojů (věcný kapitál, lidské zdroje)</a:t>
            </a:r>
          </a:p>
          <a:p>
            <a:pPr lvl="0"/>
            <a:r>
              <a:rPr lang="cs-CZ" dirty="0"/>
              <a:t>rozšiřování výroby</a:t>
            </a:r>
          </a:p>
          <a:p>
            <a:pPr lvl="0"/>
            <a:r>
              <a:rPr lang="cs-CZ" dirty="0"/>
              <a:t>zvyšuje-li se množství vstupů, výsledkem je vyšší počet výstupů</a:t>
            </a:r>
          </a:p>
          <a:p>
            <a:pPr lvl="0"/>
            <a:r>
              <a:rPr lang="cs-CZ" dirty="0"/>
              <a:t>lze pouze do určitého bodu – zdroje jsou omezené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b="1" dirty="0"/>
              <a:t>Intenzivní</a:t>
            </a:r>
            <a:r>
              <a:rPr lang="cs-CZ" dirty="0"/>
              <a:t> – vyšší využití stávajících zdrojů</a:t>
            </a:r>
          </a:p>
          <a:p>
            <a:pPr lvl="0"/>
            <a:r>
              <a:rPr lang="cs-CZ" dirty="0"/>
              <a:t>zvýšení produktivity práce, vyšší intenzita práce, vyšší výtěžnost surovin, recyklace surovin, nové technologie</a:t>
            </a:r>
          </a:p>
          <a:p>
            <a:pPr lvl="0"/>
            <a:r>
              <a:rPr lang="cs-CZ" dirty="0"/>
              <a:t>využití patentů, know-how, schopností, vzdělání, informací,...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praxi je hospodářský rozvoj důsledkem obou faktorů.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8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764704"/>
            <a:ext cx="7467600" cy="4873752"/>
          </a:xfrm>
        </p:spPr>
        <p:txBody>
          <a:bodyPr/>
          <a:lstStyle/>
          <a:p>
            <a:r>
              <a:rPr lang="cs-CZ" b="1" dirty="0"/>
              <a:t>Pokud ekonomický růst je výrazem našich stále rostoucích potřeb, pak by tomu měl odpovídat dlouhodobý, stabilní a stále se zvyšující ekonomický růst.</a:t>
            </a:r>
            <a:endParaRPr lang="cs-CZ" dirty="0"/>
          </a:p>
          <a:p>
            <a:pPr lvl="0"/>
            <a:r>
              <a:rPr lang="cs-CZ" dirty="0"/>
              <a:t>v reálné ekonomice neexistuje u žádného státu s tržní ekonomikou</a:t>
            </a:r>
          </a:p>
          <a:p>
            <a:pPr lvl="0"/>
            <a:r>
              <a:rPr lang="cs-CZ" dirty="0"/>
              <a:t>dochází k odchylkám od stálého růstu</a:t>
            </a:r>
          </a:p>
          <a:p>
            <a:pPr lvl="0"/>
            <a:r>
              <a:rPr lang="cs-CZ" dirty="0"/>
              <a:t>vzniká </a:t>
            </a:r>
            <a:r>
              <a:rPr lang="cs-CZ" b="1" dirty="0"/>
              <a:t>cyklický vývoj – kolísání ekonomiky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3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189</TotalTime>
  <Words>151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Obecná ekonomie</vt:lpstr>
      <vt:lpstr>Ekonomický růst  </vt:lpstr>
      <vt:lpstr>Prezentace aplikace PowerPoint</vt:lpstr>
      <vt:lpstr>Tempo růstu</vt:lpstr>
      <vt:lpstr>Faktory způsobující růst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22</cp:revision>
  <dcterms:created xsi:type="dcterms:W3CDTF">2014-04-28T16:54:21Z</dcterms:created>
  <dcterms:modified xsi:type="dcterms:W3CDTF">2014-05-26T21:10:43Z</dcterms:modified>
</cp:coreProperties>
</file>