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6" d="100"/>
          <a:sy n="46" d="100"/>
        </p:scale>
        <p:origin x="-1310" y="-8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49162A6E-99AF-4590-AEBA-A489BB998FF0}" type="datetimeFigureOut">
              <a:rPr lang="cs-CZ" smtClean="0"/>
              <a:t>26. 5. 2014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3967E593-C6D6-49B3-80EE-36D14F25791A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49162A6E-99AF-4590-AEBA-A489BB998FF0}" type="datetimeFigureOut">
              <a:rPr lang="cs-CZ" smtClean="0"/>
              <a:t>26. 5. 2014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3967E593-C6D6-49B3-80EE-36D14F25791A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49162A6E-99AF-4590-AEBA-A489BB998FF0}" type="datetimeFigureOut">
              <a:rPr lang="cs-CZ" smtClean="0"/>
              <a:t>26. 5. 2014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3967E593-C6D6-49B3-80EE-36D14F25791A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162A6E-99AF-4590-AEBA-A489BB998FF0}" type="datetimeFigureOut">
              <a:rPr lang="cs-CZ" smtClean="0"/>
              <a:t>26. 5. 2014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67E593-C6D6-49B3-80EE-36D14F25791A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162A6E-99AF-4590-AEBA-A489BB998FF0}" type="datetimeFigureOut">
              <a:rPr lang="cs-CZ" smtClean="0"/>
              <a:t>26. 5. 2014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67E593-C6D6-49B3-80EE-36D14F25791A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49162A6E-99AF-4590-AEBA-A489BB998FF0}" type="datetimeFigureOut">
              <a:rPr lang="cs-CZ" smtClean="0"/>
              <a:t>26. 5. 2014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3967E593-C6D6-49B3-80EE-36D14F25791A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162A6E-99AF-4590-AEBA-A489BB998FF0}" type="datetimeFigureOut">
              <a:rPr lang="cs-CZ" smtClean="0"/>
              <a:t>26. 5. 2014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67E593-C6D6-49B3-80EE-36D14F2579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49162A6E-99AF-4590-AEBA-A489BB998FF0}" type="datetimeFigureOut">
              <a:rPr lang="cs-CZ" smtClean="0"/>
              <a:t>26. 5. 2014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3967E593-C6D6-49B3-80EE-36D14F25791A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49162A6E-99AF-4590-AEBA-A489BB998FF0}" type="datetimeFigureOut">
              <a:rPr lang="cs-CZ" smtClean="0"/>
              <a:t>26. 5. 2014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3967E593-C6D6-49B3-80EE-36D14F25791A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162A6E-99AF-4590-AEBA-A489BB998FF0}" type="datetimeFigureOut">
              <a:rPr lang="cs-CZ" smtClean="0"/>
              <a:t>26. 5. 2014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67E593-C6D6-49B3-80EE-36D14F2579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162A6E-99AF-4590-AEBA-A489BB998FF0}" type="datetimeFigureOut">
              <a:rPr lang="cs-CZ" smtClean="0"/>
              <a:t>26. 5. 2014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67E593-C6D6-49B3-80EE-36D14F2579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49162A6E-99AF-4590-AEBA-A489BB998FF0}" type="datetimeFigureOut">
              <a:rPr lang="cs-CZ" smtClean="0"/>
              <a:t>26. 5. 2014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3967E593-C6D6-49B3-80EE-36D14F25791A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obrázek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431457"/>
            <a:ext cx="5969000" cy="145732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Rectangle 5"/>
          <p:cNvSpPr>
            <a:spLocks noChangeArrowheads="1"/>
          </p:cNvSpPr>
          <p:nvPr/>
        </p:nvSpPr>
        <p:spPr bwMode="auto">
          <a:xfrm>
            <a:off x="2716894" y="2316381"/>
            <a:ext cx="4019305" cy="1600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rgbClr val="800000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STŘEDNÍ ODBORNÁ ŠKOLA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rgbClr val="800000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A STŘEDNÍ ODBORNÉ UČILIŠTĚ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rgbClr val="800000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MĚSTEC KRÁLOVÉ</a:t>
            </a:r>
            <a:b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rgbClr val="800000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</a:b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rgbClr val="800000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T.G. MASARYKA 4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Rectangle 6"/>
          <p:cNvSpPr>
            <a:spLocks noChangeArrowheads="1"/>
          </p:cNvSpPr>
          <p:nvPr/>
        </p:nvSpPr>
        <p:spPr bwMode="auto">
          <a:xfrm>
            <a:off x="3215569" y="5634216"/>
            <a:ext cx="2941832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cs-CZ" sz="2400" dirty="0" smtClean="0">
                <a:solidFill>
                  <a:srgbClr val="FF0000"/>
                </a:solidFill>
                <a:latin typeface="Arial" pitchFamily="34" charset="0"/>
                <a:cs typeface="Times New Roman" pitchFamily="18" charset="0"/>
              </a:rPr>
              <a:t>Obecná ekonomie 2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14404" y="4076680"/>
            <a:ext cx="5224283" cy="9052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053451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obrázek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188640"/>
            <a:ext cx="5969000" cy="145732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027272" y="1645965"/>
            <a:ext cx="7416824" cy="369331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/>
              <a:t>DIGITÁLNÍ UČEBNÍ MATERIÁL</a:t>
            </a:r>
            <a:endParaRPr lang="cs-CZ" dirty="0"/>
          </a:p>
          <a:p>
            <a:pPr algn="ctr"/>
            <a:r>
              <a:rPr lang="cs-CZ" b="1" dirty="0" err="1"/>
              <a:t>Č.projektu</a:t>
            </a:r>
            <a:r>
              <a:rPr lang="cs-CZ" b="1" dirty="0"/>
              <a:t> : </a:t>
            </a:r>
            <a:r>
              <a:rPr lang="cs-CZ" b="1" dirty="0" smtClean="0"/>
              <a:t>CZ.1.07/1.5.00/34.0921</a:t>
            </a:r>
            <a:endParaRPr lang="cs-CZ" dirty="0"/>
          </a:p>
          <a:p>
            <a:r>
              <a:rPr lang="cs-CZ" dirty="0"/>
              <a:t> </a:t>
            </a:r>
          </a:p>
          <a:p>
            <a:r>
              <a:rPr lang="cs-CZ" dirty="0" smtClean="0"/>
              <a:t>	Škola</a:t>
            </a:r>
            <a:r>
              <a:rPr lang="cs-CZ" dirty="0"/>
              <a:t>: 	</a:t>
            </a:r>
            <a:r>
              <a:rPr lang="cs-CZ" dirty="0" smtClean="0"/>
              <a:t>Střední </a:t>
            </a:r>
            <a:r>
              <a:rPr lang="cs-CZ" dirty="0"/>
              <a:t>odborná škola a Střední odborné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		učiliště </a:t>
            </a:r>
            <a:r>
              <a:rPr lang="cs-CZ" dirty="0"/>
              <a:t>Městec Králové, T.G. Masaryka 4 </a:t>
            </a:r>
          </a:p>
          <a:p>
            <a:r>
              <a:rPr lang="cs-CZ" dirty="0"/>
              <a:t> </a:t>
            </a:r>
          </a:p>
          <a:p>
            <a:r>
              <a:rPr lang="cs-CZ" dirty="0"/>
              <a:t>Název materiálu: </a:t>
            </a:r>
            <a:r>
              <a:rPr lang="cs-CZ" dirty="0" smtClean="0"/>
              <a:t>VY_32_INOVACE_EP_233        </a:t>
            </a:r>
            <a:endParaRPr lang="cs-CZ" dirty="0"/>
          </a:p>
          <a:p>
            <a:r>
              <a:rPr lang="cs-CZ" dirty="0"/>
              <a:t>Autor: </a:t>
            </a:r>
            <a:r>
              <a:rPr lang="cs-CZ" dirty="0" smtClean="0"/>
              <a:t>Bc. Pavlína Kánská</a:t>
            </a:r>
            <a:endParaRPr lang="cs-CZ" dirty="0"/>
          </a:p>
          <a:p>
            <a:r>
              <a:rPr lang="cs-CZ" dirty="0"/>
              <a:t>Tématický okruh: </a:t>
            </a:r>
            <a:r>
              <a:rPr lang="cs-CZ" dirty="0" smtClean="0"/>
              <a:t>Obecná ekonomie</a:t>
            </a:r>
            <a:endParaRPr lang="cs-CZ" dirty="0"/>
          </a:p>
          <a:p>
            <a:r>
              <a:rPr lang="cs-CZ" dirty="0"/>
              <a:t>Ročník: 1. a 2. Obor Podnikání</a:t>
            </a:r>
          </a:p>
          <a:p>
            <a:r>
              <a:rPr lang="cs-CZ" dirty="0"/>
              <a:t>Datum tvorby:</a:t>
            </a:r>
            <a:r>
              <a:rPr lang="cs-CZ" b="1" dirty="0"/>
              <a:t> </a:t>
            </a:r>
            <a:r>
              <a:rPr lang="cs-CZ" dirty="0" smtClean="0"/>
              <a:t>Říjen 2013</a:t>
            </a:r>
            <a:endParaRPr lang="cs-CZ" dirty="0"/>
          </a:p>
          <a:p>
            <a:r>
              <a:rPr lang="cs-CZ" dirty="0"/>
              <a:t>Anotace: Materiál slouží k </a:t>
            </a:r>
            <a:r>
              <a:rPr lang="cs-CZ" dirty="0" smtClean="0"/>
              <a:t>výkladu do hodiny</a:t>
            </a:r>
            <a:endParaRPr lang="cs-CZ" dirty="0"/>
          </a:p>
          <a:p>
            <a:r>
              <a:rPr lang="cs-CZ" dirty="0"/>
              <a:t>Metodický pokyn</a:t>
            </a:r>
            <a:r>
              <a:rPr lang="cs-CZ" dirty="0" smtClean="0"/>
              <a:t>: Prezentace </a:t>
            </a:r>
            <a:r>
              <a:rPr lang="cs-CZ" dirty="0"/>
              <a:t>je určena jako výklad </a:t>
            </a:r>
            <a:r>
              <a:rPr lang="cs-CZ"/>
              <a:t>do </a:t>
            </a:r>
            <a:r>
              <a:rPr lang="cs-CZ" smtClean="0"/>
              <a:t>hodiny.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36653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Obecná ekonomie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13. Hospodářský cyklus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38781381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2506290"/>
          </a:xfrm>
        </p:spPr>
        <p:txBody>
          <a:bodyPr>
            <a:normAutofit fontScale="90000"/>
          </a:bodyPr>
          <a:lstStyle/>
          <a:p>
            <a:r>
              <a:rPr lang="cs-CZ" dirty="0"/>
              <a:t>Kolísání ekonomiky je doprovázeno řadou </a:t>
            </a:r>
            <a:r>
              <a:rPr lang="cs-CZ" b="1" dirty="0"/>
              <a:t>negativních vlivů</a:t>
            </a:r>
            <a:r>
              <a:rPr lang="cs-CZ" dirty="0"/>
              <a:t> – nezaměstnanost, inflace, redukce či zastavení výroby či </a:t>
            </a:r>
            <a:r>
              <a:rPr lang="cs-CZ" b="1" dirty="0"/>
              <a:t>pozitivních vlivů</a:t>
            </a:r>
            <a:r>
              <a:rPr lang="cs-CZ" dirty="0"/>
              <a:t> – ziskovost, rozšiřování výroby, expanze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3284984"/>
            <a:ext cx="6886140" cy="30963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1787854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Příčiny cyklického </a:t>
            </a:r>
            <a:r>
              <a:rPr lang="cs-CZ" b="1" dirty="0" smtClean="0"/>
              <a:t>vývoje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/>
          </a:p>
          <a:p>
            <a:pPr marL="0" lvl="0" indent="0">
              <a:buNone/>
            </a:pPr>
            <a:r>
              <a:rPr lang="cs-CZ" b="1" dirty="0"/>
              <a:t>vnější (exogenní) faktory</a:t>
            </a:r>
            <a:endParaRPr lang="cs-CZ" dirty="0"/>
          </a:p>
          <a:p>
            <a:pPr lvl="0"/>
            <a:r>
              <a:rPr lang="cs-CZ" dirty="0"/>
              <a:t>střídání různých politických a hospodářských koncepcí</a:t>
            </a:r>
          </a:p>
          <a:p>
            <a:pPr lvl="0"/>
            <a:r>
              <a:rPr lang="cs-CZ" dirty="0"/>
              <a:t>ropná krize, omezení strategických surovin</a:t>
            </a:r>
          </a:p>
          <a:p>
            <a:pPr lvl="0"/>
            <a:r>
              <a:rPr lang="cs-CZ" dirty="0"/>
              <a:t>výkyvy ve vývoji nových technologií</a:t>
            </a:r>
          </a:p>
          <a:p>
            <a:pPr lvl="0"/>
            <a:r>
              <a:rPr lang="cs-CZ" dirty="0"/>
              <a:t>nedostatečná informovanost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078399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Příčiny cyklického vývoje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lvl="0" indent="0">
              <a:buNone/>
            </a:pPr>
            <a:r>
              <a:rPr lang="cs-CZ" b="1" dirty="0"/>
              <a:t>vnitřní (endogenní) faktory</a:t>
            </a:r>
            <a:endParaRPr lang="cs-CZ" dirty="0"/>
          </a:p>
          <a:p>
            <a:pPr lvl="0"/>
            <a:r>
              <a:rPr lang="cs-CZ" dirty="0"/>
              <a:t>jsou založeny na psychologii, vnitřní motivaci ekonomických subjektů, rozdílném sklonu k investování a úsporám</a:t>
            </a:r>
          </a:p>
          <a:p>
            <a:pPr lvl="0"/>
            <a:r>
              <a:rPr lang="cs-CZ" dirty="0"/>
              <a:t>faktor očekávání – čekáme na předpokládanou změnu</a:t>
            </a:r>
          </a:p>
          <a:p>
            <a:pPr lvl="0"/>
            <a:r>
              <a:rPr lang="cs-CZ" dirty="0"/>
              <a:t>faktor setrvačnosti – jednáme setrvačně, ačkoli důvody pominuly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890623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	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ZLÁMAL, Jaroslav a Zdeněk MENDL. </a:t>
            </a:r>
            <a:r>
              <a:rPr lang="cs-CZ" i="1" dirty="0"/>
              <a:t>Ekonomie nejen k maturitě</a:t>
            </a:r>
            <a:r>
              <a:rPr lang="cs-CZ" dirty="0"/>
              <a:t>. Vyd. 3. Kralice na Hané: </a:t>
            </a:r>
            <a:r>
              <a:rPr lang="cs-CZ" dirty="0" err="1"/>
              <a:t>Computer</a:t>
            </a:r>
            <a:r>
              <a:rPr lang="cs-CZ" dirty="0"/>
              <a:t> Media, 2010, 128 s. ISBN 978-80-7402-056-8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Vlastní.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41100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1173</TotalTime>
  <Words>108</Words>
  <Application>Microsoft Office PowerPoint</Application>
  <PresentationFormat>Předvádění na obrazovce (4:3)</PresentationFormat>
  <Paragraphs>36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Arkýř</vt:lpstr>
      <vt:lpstr>Prezentace aplikace PowerPoint</vt:lpstr>
      <vt:lpstr>Prezentace aplikace PowerPoint</vt:lpstr>
      <vt:lpstr>Obecná ekonomie</vt:lpstr>
      <vt:lpstr>Kolísání ekonomiky je doprovázeno řadou negativních vlivů – nezaměstnanost, inflace, redukce či zastavení výroby či pozitivních vlivů – ziskovost, rozšiřování výroby, expanze.</vt:lpstr>
      <vt:lpstr>Příčiny cyklického vývoje</vt:lpstr>
      <vt:lpstr>Příčiny cyklického vývoje</vt:lpstr>
      <vt:lpstr>Zdroje: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Pavlína</dc:creator>
  <cp:lastModifiedBy>Pavlína</cp:lastModifiedBy>
  <cp:revision>4</cp:revision>
  <dcterms:created xsi:type="dcterms:W3CDTF">2014-05-25T18:39:43Z</dcterms:created>
  <dcterms:modified xsi:type="dcterms:W3CDTF">2014-05-27T15:11:24Z</dcterms:modified>
</cp:coreProperties>
</file>