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534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VY_32_INOVACE_EP_234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</a:t>
            </a:r>
            <a:r>
              <a:rPr lang="cs-CZ"/>
              <a:t>do </a:t>
            </a:r>
            <a:r>
              <a:rPr lang="cs-CZ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665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14. Banky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87813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plní nezastupitelnou roli</a:t>
            </a:r>
          </a:p>
          <a:p>
            <a:pPr lvl="0"/>
            <a:r>
              <a:rPr lang="cs-CZ" dirty="0"/>
              <a:t>realizují platební styk mezi jednotlivými ekonomickými subjekty (domácnost, firma, stát)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umožňují přesuny peněz</a:t>
            </a:r>
          </a:p>
          <a:p>
            <a:pPr lvl="0"/>
            <a:r>
              <a:rPr lang="cs-CZ" dirty="0"/>
              <a:t>poskytují úvěry a půjčky</a:t>
            </a:r>
          </a:p>
          <a:p>
            <a:pPr lvl="0"/>
            <a:r>
              <a:rPr lang="cs-CZ" dirty="0"/>
              <a:t>umožňují fungování tržního hospodářství nejen v rámci celého národního hospodářství, ale i v rámci světové ekonomiky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868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Vznik </a:t>
            </a:r>
            <a:r>
              <a:rPr lang="cs-CZ" b="1" dirty="0" smtClean="0"/>
              <a:t>bank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ve </a:t>
            </a:r>
            <a:r>
              <a:rPr lang="cs-CZ" dirty="0"/>
              <a:t>středověké Anglii začali klenotníci poskytovat ostatním lidem novou službu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</a:t>
            </a:r>
            <a:r>
              <a:rPr lang="cs-CZ" b="1" dirty="0"/>
              <a:t>úschovu peněz </a:t>
            </a:r>
            <a:endParaRPr lang="cs-CZ" dirty="0"/>
          </a:p>
          <a:p>
            <a:pPr lvl="0"/>
            <a:r>
              <a:rPr lang="cs-CZ" dirty="0"/>
              <a:t>proti těmto penězům byla vystavována </a:t>
            </a:r>
            <a:r>
              <a:rPr lang="cs-CZ" b="1" dirty="0"/>
              <a:t>potvrzení o vkladu peněz, </a:t>
            </a:r>
            <a:r>
              <a:rPr lang="cs-CZ" dirty="0"/>
              <a:t>která se</a:t>
            </a:r>
            <a:r>
              <a:rPr lang="cs-CZ" b="1" dirty="0"/>
              <a:t> </a:t>
            </a:r>
            <a:r>
              <a:rPr lang="cs-CZ" dirty="0"/>
              <a:t>postupem času stala transakčním prostředkem při výměně služeb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</a:t>
            </a:r>
            <a:r>
              <a:rPr lang="cs-CZ" b="1" dirty="0"/>
              <a:t>bankovky</a:t>
            </a:r>
            <a:endParaRPr lang="cs-CZ" dirty="0"/>
          </a:p>
          <a:p>
            <a:pPr lvl="0"/>
            <a:r>
              <a:rPr lang="cs-CZ" dirty="0"/>
              <a:t>tím začaly vznikat první banky a bankovnictví</a:t>
            </a:r>
          </a:p>
          <a:p>
            <a:pPr lvl="0"/>
            <a:r>
              <a:rPr lang="cs-CZ" dirty="0"/>
              <a:t>bankovky byly kryty zlatem</a:t>
            </a:r>
          </a:p>
          <a:p>
            <a:pPr lvl="0"/>
            <a:r>
              <a:rPr lang="cs-CZ" dirty="0"/>
              <a:t>na území státu obíhaly různé bankovky od různých bank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omezení pro rozvoj obchodu</a:t>
            </a:r>
          </a:p>
          <a:p>
            <a:pPr lvl="0"/>
            <a:r>
              <a:rPr lang="cs-CZ" dirty="0"/>
              <a:t>byla zřízena </a:t>
            </a:r>
            <a:r>
              <a:rPr lang="cs-CZ" b="1" dirty="0"/>
              <a:t>cedulová banka</a:t>
            </a:r>
            <a:r>
              <a:rPr lang="cs-CZ" dirty="0"/>
              <a:t> (emisní, státní, centrální, ..) –  měla výhradní právo emitovat bankovky</a:t>
            </a:r>
          </a:p>
          <a:p>
            <a:pPr lvl="0"/>
            <a:r>
              <a:rPr lang="cs-CZ" dirty="0"/>
              <a:t>pokud chtěli běžné obchodní banky získat bankovky, mohli toho dosáhnout jen přijetím úvěru od cedulové (emisní) banky</a:t>
            </a:r>
          </a:p>
          <a:p>
            <a:pPr lvl="0"/>
            <a:r>
              <a:rPr lang="cs-CZ" dirty="0"/>
              <a:t>platí i v dnešní době, pouze bankovky nejsou kryty zlatem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na krytí stačí ostatní aktiva banky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zlato se stalo  běžným artiklem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19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Formy </a:t>
            </a:r>
            <a:r>
              <a:rPr lang="cs-CZ" b="1" dirty="0" smtClean="0"/>
              <a:t>peněz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b="1" dirty="0" smtClean="0"/>
              <a:t>Reálné </a:t>
            </a:r>
            <a:r>
              <a:rPr lang="cs-CZ" b="1" dirty="0"/>
              <a:t>peníze</a:t>
            </a:r>
            <a:endParaRPr lang="cs-CZ" dirty="0"/>
          </a:p>
          <a:p>
            <a:pPr lvl="0"/>
            <a:r>
              <a:rPr lang="cs-CZ" dirty="0"/>
              <a:t>hotovost (bankovky, mince)</a:t>
            </a:r>
          </a:p>
          <a:p>
            <a:pPr lvl="0"/>
            <a:r>
              <a:rPr lang="cs-CZ" dirty="0"/>
              <a:t>bezhotovostní přesuny peněz</a:t>
            </a:r>
          </a:p>
          <a:p>
            <a:pPr marL="0" lvl="0" indent="0">
              <a:buNone/>
            </a:pPr>
            <a:r>
              <a:rPr lang="cs-CZ" b="1" dirty="0"/>
              <a:t>Ideální peníze</a:t>
            </a:r>
            <a:endParaRPr lang="cs-CZ" dirty="0"/>
          </a:p>
          <a:p>
            <a:pPr lvl="0"/>
            <a:r>
              <a:rPr lang="cs-CZ" dirty="0"/>
              <a:t>sekundární finanční činnost</a:t>
            </a:r>
          </a:p>
          <a:p>
            <a:pPr lvl="0"/>
            <a:r>
              <a:rPr lang="cs-CZ" dirty="0"/>
              <a:t>sestavování rozpočtů</a:t>
            </a:r>
          </a:p>
          <a:p>
            <a:pPr lvl="0"/>
            <a:r>
              <a:rPr lang="cs-CZ" dirty="0"/>
              <a:t>sestavování finančních plánů podniku</a:t>
            </a:r>
          </a:p>
          <a:p>
            <a:pPr lvl="0"/>
            <a:r>
              <a:rPr lang="cs-CZ" dirty="0"/>
              <a:t>pojistné plány</a:t>
            </a:r>
          </a:p>
          <a:p>
            <a:pPr lvl="0"/>
            <a:r>
              <a:rPr lang="cs-CZ" dirty="0"/>
              <a:t>stanovení očekávané výnosnosti</a:t>
            </a:r>
          </a:p>
          <a:p>
            <a:pPr lvl="0"/>
            <a:r>
              <a:rPr lang="cs-CZ" dirty="0"/>
              <a:t>porovnávání variant investiční náročnosti</a:t>
            </a:r>
          </a:p>
          <a:p>
            <a:pPr lvl="0"/>
            <a:r>
              <a:rPr lang="cs-CZ" dirty="0"/>
              <a:t>přepočty valutových a devizových kurzů</a:t>
            </a:r>
          </a:p>
          <a:p>
            <a:pPr lvl="0"/>
            <a:r>
              <a:rPr lang="cs-CZ" dirty="0"/>
              <a:t>daňová kontrola, finanční audit (veškerá kontrola primární finanční činnosti)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354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1173</TotalTime>
  <Words>217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Obecná ekonomie</vt:lpstr>
      <vt:lpstr>banky</vt:lpstr>
      <vt:lpstr>Vznik bank</vt:lpstr>
      <vt:lpstr>Formy peněz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PC Učebna</cp:lastModifiedBy>
  <cp:revision>6</cp:revision>
  <dcterms:created xsi:type="dcterms:W3CDTF">2014-05-25T18:39:43Z</dcterms:created>
  <dcterms:modified xsi:type="dcterms:W3CDTF">2014-06-17T09:20:18Z</dcterms:modified>
</cp:coreProperties>
</file>