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162A6E-99AF-4590-AEBA-A489BB998FF0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67E593-C6D6-49B3-80EE-36D14F2579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534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VY_32_INOVACE_EP_235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</a:t>
            </a:r>
            <a:r>
              <a:rPr lang="cs-CZ"/>
              <a:t>do </a:t>
            </a:r>
            <a:r>
              <a:rPr lang="cs-CZ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665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15. </a:t>
            </a:r>
            <a:r>
              <a:rPr lang="cs-CZ" sz="3600" dirty="0" smtClean="0"/>
              <a:t>Funkce bank, úvěr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87813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Funkce komerčních (obchodních) bank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přijímá </a:t>
            </a:r>
            <a:r>
              <a:rPr lang="cs-CZ" dirty="0"/>
              <a:t>vklady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pasivní obchody</a:t>
            </a:r>
          </a:p>
          <a:p>
            <a:pPr lvl="0"/>
            <a:r>
              <a:rPr lang="cs-CZ" dirty="0"/>
              <a:t>poskytuje úvěry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aktivní obchody</a:t>
            </a:r>
          </a:p>
          <a:p>
            <a:pPr lvl="0"/>
            <a:r>
              <a:rPr lang="cs-CZ" dirty="0"/>
              <a:t>zajišťuje platební a zúčtovací styk svým klientům</a:t>
            </a:r>
          </a:p>
          <a:p>
            <a:pPr lvl="0"/>
            <a:r>
              <a:rPr lang="cs-CZ" dirty="0"/>
              <a:t>spravuje jmění svých klientů</a:t>
            </a:r>
          </a:p>
          <a:p>
            <a:pPr lvl="0"/>
            <a:r>
              <a:rPr lang="cs-CZ" dirty="0"/>
              <a:t>poskytuje depozitní služby</a:t>
            </a:r>
          </a:p>
          <a:p>
            <a:pPr lvl="0"/>
            <a:r>
              <a:rPr lang="cs-CZ" dirty="0"/>
              <a:t>operuje s cennými papíry</a:t>
            </a:r>
          </a:p>
          <a:p>
            <a:pPr lvl="0"/>
            <a:r>
              <a:rPr lang="cs-CZ" dirty="0"/>
              <a:t>provádí směnárenskou činnost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Úkol: Jaké znáte komerční banky?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473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Funkce a postavení centrální </a:t>
            </a:r>
            <a:r>
              <a:rPr lang="cs-CZ" b="1" dirty="0" smtClean="0"/>
              <a:t>banky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samotná </a:t>
            </a:r>
            <a:r>
              <a:rPr lang="cs-CZ" dirty="0"/>
              <a:t>existence je známkou měnové samostatnosti státu</a:t>
            </a:r>
          </a:p>
          <a:p>
            <a:pPr lvl="0"/>
            <a:r>
              <a:rPr lang="cs-CZ" dirty="0"/>
              <a:t>určuje, vymezuje a koordinuje celkovou státní měnovou a úvěrovou politiku státu</a:t>
            </a:r>
          </a:p>
          <a:p>
            <a:pPr lvl="0"/>
            <a:r>
              <a:rPr lang="cs-CZ" dirty="0"/>
              <a:t>její postavení může být různé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převážně je nezávislá na vládě ( i v ČR)</a:t>
            </a:r>
          </a:p>
          <a:p>
            <a:pPr lvl="0"/>
            <a:r>
              <a:rPr lang="cs-CZ" dirty="0"/>
              <a:t>v ČR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Česká národní banka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0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Česká národní </a:t>
            </a:r>
            <a:r>
              <a:rPr lang="cs-CZ" b="1" dirty="0" smtClean="0"/>
              <a:t>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banka </a:t>
            </a:r>
            <a:r>
              <a:rPr lang="cs-CZ" dirty="0"/>
              <a:t>emisní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má monopol na tisk peněz</a:t>
            </a:r>
          </a:p>
          <a:p>
            <a:pPr lvl="0"/>
            <a:r>
              <a:rPr lang="cs-CZ" dirty="0"/>
              <a:t>vydává peníze do oběhu a stahuje peníze z oběhu (viz. Monetární politika státu)</a:t>
            </a:r>
          </a:p>
          <a:p>
            <a:pPr lvl="0"/>
            <a:r>
              <a:rPr lang="cs-CZ" dirty="0"/>
              <a:t>určuje kurz domácí měny k ostatním měnám</a:t>
            </a:r>
          </a:p>
          <a:p>
            <a:pPr lvl="0"/>
            <a:r>
              <a:rPr lang="cs-CZ" dirty="0"/>
              <a:t>hospodaří s devizovými rezervami a zásobou zlata</a:t>
            </a:r>
          </a:p>
          <a:p>
            <a:pPr lvl="0"/>
            <a:r>
              <a:rPr lang="cs-CZ" dirty="0"/>
              <a:t>metodicky řídí chod pokladních operací a směnárenskou činnost</a:t>
            </a:r>
          </a:p>
          <a:p>
            <a:pPr lvl="0"/>
            <a:r>
              <a:rPr lang="cs-CZ" dirty="0"/>
              <a:t>provádí bankovní dohled nad obchodními bankami</a:t>
            </a:r>
          </a:p>
          <a:p>
            <a:pPr lvl="0"/>
            <a:r>
              <a:rPr lang="cs-CZ" dirty="0"/>
              <a:t>metodicky řídí platební styk a zúčtování v tuzemsku</a:t>
            </a:r>
          </a:p>
          <a:p>
            <a:pPr lvl="0"/>
            <a:r>
              <a:rPr lang="cs-CZ" dirty="0"/>
              <a:t>vydává obecně platné předpisy a pokyny pro obchodní banky</a:t>
            </a:r>
          </a:p>
          <a:p>
            <a:pPr lvl="0"/>
            <a:r>
              <a:rPr lang="cs-CZ" dirty="0"/>
              <a:t>řadu pokynů vydává ve formě doporučení </a:t>
            </a:r>
            <a:r>
              <a:rPr lang="cs-CZ" dirty="0">
                <a:sym typeface="Wingdings"/>
              </a:rPr>
              <a:t></a:t>
            </a:r>
            <a:r>
              <a:rPr lang="cs-CZ" dirty="0"/>
              <a:t> jsou respektována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024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překonání </a:t>
            </a:r>
            <a:r>
              <a:rPr lang="cs-CZ" dirty="0"/>
              <a:t>časového úseku mezi potřebou finančních prostředků a jejich vytvořením</a:t>
            </a:r>
          </a:p>
          <a:p>
            <a:pPr lvl="0"/>
            <a:r>
              <a:rPr lang="cs-CZ" dirty="0"/>
              <a:t>základní prvek celé finanční soustavy</a:t>
            </a:r>
          </a:p>
          <a:p>
            <a:pPr lvl="0"/>
            <a:r>
              <a:rPr lang="cs-CZ" dirty="0"/>
              <a:t>obchodní: </a:t>
            </a:r>
          </a:p>
          <a:p>
            <a:pPr lvl="1"/>
            <a:r>
              <a:rPr lang="cs-CZ" dirty="0"/>
              <a:t>otevřený účet</a:t>
            </a:r>
          </a:p>
          <a:p>
            <a:pPr lvl="1"/>
            <a:r>
              <a:rPr lang="cs-CZ" dirty="0"/>
              <a:t>vlastní směnky</a:t>
            </a:r>
          </a:p>
          <a:p>
            <a:pPr lvl="1"/>
            <a:r>
              <a:rPr lang="cs-CZ" dirty="0"/>
              <a:t>obchodní směnky</a:t>
            </a:r>
          </a:p>
          <a:p>
            <a:pPr lvl="0"/>
            <a:r>
              <a:rPr lang="cs-CZ" dirty="0"/>
              <a:t>finanční</a:t>
            </a:r>
          </a:p>
          <a:p>
            <a:pPr lvl="1"/>
            <a:r>
              <a:rPr lang="cs-CZ" dirty="0"/>
              <a:t>krátkodobé – do jednoho roku</a:t>
            </a:r>
          </a:p>
          <a:p>
            <a:pPr lvl="1"/>
            <a:r>
              <a:rPr lang="cs-CZ" dirty="0"/>
              <a:t>dlouhodobé – na delší dobu – spjato s investicemi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5293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1174</TotalTime>
  <Words>162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Obecná ekonomie</vt:lpstr>
      <vt:lpstr>Funkce komerčních (obchodních) bank </vt:lpstr>
      <vt:lpstr>Funkce a postavení centrální banky</vt:lpstr>
      <vt:lpstr>Česká národní banka</vt:lpstr>
      <vt:lpstr>Úvěr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PC Učebna</cp:lastModifiedBy>
  <cp:revision>7</cp:revision>
  <dcterms:created xsi:type="dcterms:W3CDTF">2014-05-25T18:39:43Z</dcterms:created>
  <dcterms:modified xsi:type="dcterms:W3CDTF">2014-06-17T09:21:04Z</dcterms:modified>
</cp:coreProperties>
</file>