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10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FDEA-02B4-456A-A9B4-9C1938DD5875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5B971-37E1-45BC-86C7-502016AE06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570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5B971-37E1-45BC-86C7-502016AE060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106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9162A6E-99AF-4590-AEBA-A489BB998FF0}" type="datetimeFigureOut">
              <a:rPr lang="cs-CZ" smtClean="0"/>
              <a:t>26. 5. 2014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967E593-C6D6-49B3-80EE-36D14F2579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15569" y="5634216"/>
            <a:ext cx="29418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Obecná ekonomie 2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4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smtClean="0"/>
              <a:t>	Škola</a:t>
            </a:r>
            <a:r>
              <a:rPr lang="cs-CZ" dirty="0"/>
              <a:t>: 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Název materiálu: </a:t>
            </a:r>
            <a:r>
              <a:rPr lang="cs-CZ" dirty="0" smtClean="0"/>
              <a:t>VY_32_INOVACE_EP_236        </a:t>
            </a:r>
            <a:endParaRPr lang="cs-CZ" dirty="0"/>
          </a:p>
          <a:p>
            <a:r>
              <a:rPr lang="cs-CZ" dirty="0"/>
              <a:t>Autor: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dirty="0"/>
              <a:t>Tématický okruh: </a:t>
            </a:r>
            <a:r>
              <a:rPr lang="cs-CZ" dirty="0" smtClean="0"/>
              <a:t>Obecná ekonomie</a:t>
            </a:r>
            <a:endParaRPr lang="cs-CZ" dirty="0"/>
          </a:p>
          <a:p>
            <a:r>
              <a:rPr lang="cs-CZ" dirty="0"/>
              <a:t>Ročník: 1. a 2. Obor Podnikání</a:t>
            </a:r>
          </a:p>
          <a:p>
            <a:r>
              <a:rPr lang="cs-CZ" dirty="0"/>
              <a:t>Datum tvorby:</a:t>
            </a:r>
            <a:r>
              <a:rPr lang="cs-CZ" b="1" dirty="0"/>
              <a:t> </a:t>
            </a:r>
            <a:r>
              <a:rPr lang="cs-CZ" dirty="0" smtClean="0"/>
              <a:t>Říjen 2013</a:t>
            </a:r>
            <a:endParaRPr lang="cs-CZ" dirty="0"/>
          </a:p>
          <a:p>
            <a:r>
              <a:rPr lang="cs-CZ" dirty="0"/>
              <a:t>Anotace: Materiál slouží k </a:t>
            </a:r>
            <a:r>
              <a:rPr lang="cs-CZ" dirty="0" smtClean="0"/>
              <a:t>výkladu do hodiny.</a:t>
            </a:r>
            <a:endParaRPr lang="cs-CZ" dirty="0"/>
          </a:p>
          <a:p>
            <a:r>
              <a:rPr lang="cs-CZ" dirty="0"/>
              <a:t>Metodický pokyn</a:t>
            </a:r>
            <a:r>
              <a:rPr lang="cs-CZ" dirty="0" smtClean="0"/>
              <a:t>: Prezentace </a:t>
            </a:r>
            <a:r>
              <a:rPr lang="cs-CZ" dirty="0"/>
              <a:t>je určena jako výklad </a:t>
            </a:r>
            <a:r>
              <a:rPr lang="cs-CZ"/>
              <a:t>do </a:t>
            </a:r>
            <a:r>
              <a:rPr lang="cs-CZ" smtClean="0"/>
              <a:t>hodiny.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65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Obecná ekonomie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16. Zahraniční obchod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87813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Zahraniční obchod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/>
              <a:t>Je nedílnou součástí národního hospodářství</a:t>
            </a:r>
          </a:p>
          <a:p>
            <a:pPr lvl="0"/>
            <a:r>
              <a:rPr lang="cs-CZ" dirty="0"/>
              <a:t>Do ČR proudí denně zboží ze všech koutů světa</a:t>
            </a:r>
          </a:p>
          <a:p>
            <a:pPr lvl="0"/>
            <a:r>
              <a:rPr lang="cs-CZ" dirty="0"/>
              <a:t>Četné firmy vstupují do obchodních vztahů se svými zahraničními partnery</a:t>
            </a:r>
          </a:p>
          <a:p>
            <a:pPr marL="0" indent="0">
              <a:buNone/>
            </a:pPr>
            <a:r>
              <a:rPr lang="cs-CZ" b="1" dirty="0"/>
              <a:t>Členění ZO</a:t>
            </a:r>
            <a:endParaRPr lang="cs-CZ" dirty="0"/>
          </a:p>
          <a:p>
            <a:pPr lvl="0"/>
            <a:r>
              <a:rPr lang="cs-CZ" dirty="0"/>
              <a:t>Export (vývoz)</a:t>
            </a:r>
          </a:p>
          <a:p>
            <a:pPr lvl="0"/>
            <a:r>
              <a:rPr lang="cs-CZ" dirty="0"/>
              <a:t>Import (dovoz)</a:t>
            </a:r>
          </a:p>
          <a:p>
            <a:r>
              <a:rPr lang="cs-CZ" dirty="0"/>
              <a:t>Reexport (vývoz dovozu) – nákup zboží v cizině a jeho prodej v třetí zemi</a:t>
            </a:r>
          </a:p>
        </p:txBody>
      </p:sp>
    </p:spTree>
    <p:extLst>
      <p:ext uri="{BB962C8B-B14F-4D97-AF65-F5344CB8AC3E}">
        <p14:creationId xmlns:p14="http://schemas.microsoft.com/office/powerpoint/2010/main" val="338371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Rizika </a:t>
            </a:r>
            <a:r>
              <a:rPr lang="cs-CZ" b="1" dirty="0" smtClean="0"/>
              <a:t>ZO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 dirty="0" smtClean="0"/>
              <a:t>hospodářská </a:t>
            </a:r>
            <a:endParaRPr lang="cs-CZ" dirty="0"/>
          </a:p>
          <a:p>
            <a:pPr lvl="0"/>
            <a:r>
              <a:rPr lang="cs-CZ" dirty="0"/>
              <a:t>špatný odhad možného vývoje a situace na zahraničním trhu</a:t>
            </a:r>
          </a:p>
          <a:p>
            <a:pPr lvl="0"/>
            <a:r>
              <a:rPr lang="cs-CZ" dirty="0"/>
              <a:t>sortiment neodpovídá poptávce (nevhodný, nezajímavý,…)</a:t>
            </a:r>
          </a:p>
          <a:p>
            <a:pPr lvl="0"/>
            <a:r>
              <a:rPr lang="cs-CZ" dirty="0"/>
              <a:t>špatná kvalita</a:t>
            </a:r>
          </a:p>
          <a:p>
            <a:pPr marL="0" lvl="0" indent="0">
              <a:buNone/>
            </a:pPr>
            <a:r>
              <a:rPr lang="cs-CZ" b="1" dirty="0"/>
              <a:t>dopravní</a:t>
            </a:r>
            <a:endParaRPr lang="cs-CZ" dirty="0"/>
          </a:p>
          <a:p>
            <a:pPr lvl="0"/>
            <a:r>
              <a:rPr lang="cs-CZ" dirty="0"/>
              <a:t>poškození zboží</a:t>
            </a:r>
          </a:p>
          <a:p>
            <a:pPr lvl="0"/>
            <a:r>
              <a:rPr lang="cs-CZ" dirty="0"/>
              <a:t>nedodržení termínů dodání (penalizace)</a:t>
            </a:r>
          </a:p>
          <a:p>
            <a:pPr marL="0" lvl="0" indent="0">
              <a:buNone/>
            </a:pPr>
            <a:r>
              <a:rPr lang="cs-CZ" b="1" dirty="0"/>
              <a:t>nepřevzetí zboží</a:t>
            </a:r>
            <a:endParaRPr lang="cs-CZ" dirty="0"/>
          </a:p>
          <a:p>
            <a:pPr lvl="0"/>
            <a:r>
              <a:rPr lang="cs-CZ" dirty="0"/>
              <a:t>zvýšení nákladů o cestu zpět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942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Rizika ZO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lvl="0" indent="0">
              <a:buNone/>
            </a:pPr>
            <a:r>
              <a:rPr lang="cs-CZ" b="1" dirty="0" smtClean="0"/>
              <a:t>neplacení</a:t>
            </a:r>
            <a:endParaRPr lang="cs-CZ" dirty="0"/>
          </a:p>
          <a:p>
            <a:pPr lvl="0"/>
            <a:r>
              <a:rPr lang="cs-CZ" dirty="0"/>
              <a:t>dovozce nechce nebo nemůže zaplatit</a:t>
            </a:r>
          </a:p>
          <a:p>
            <a:pPr lvl="0"/>
            <a:r>
              <a:rPr lang="cs-CZ" dirty="0"/>
              <a:t>platí se zpožděním</a:t>
            </a:r>
          </a:p>
          <a:p>
            <a:pPr lvl="0"/>
            <a:r>
              <a:rPr lang="cs-CZ" dirty="0"/>
              <a:t>platba ve splátkách i přes dohodnutou platbu naráz</a:t>
            </a:r>
          </a:p>
          <a:p>
            <a:pPr marL="0" lvl="0" indent="0">
              <a:buNone/>
            </a:pPr>
            <a:r>
              <a:rPr lang="cs-CZ" b="1" dirty="0"/>
              <a:t>politická</a:t>
            </a:r>
            <a:endParaRPr lang="cs-CZ" dirty="0"/>
          </a:p>
          <a:p>
            <a:pPr lvl="0"/>
            <a:r>
              <a:rPr lang="cs-CZ" b="1" dirty="0"/>
              <a:t>obchodně - politická opatření státu </a:t>
            </a:r>
            <a:r>
              <a:rPr lang="cs-CZ" dirty="0"/>
              <a:t>(embargo, obchodní válka, zákaz plateb, nízké dovozní kvóty, blokáda území)</a:t>
            </a:r>
          </a:p>
          <a:p>
            <a:pPr lvl="0"/>
            <a:r>
              <a:rPr lang="cs-CZ" b="1" dirty="0"/>
              <a:t>politické události </a:t>
            </a:r>
            <a:r>
              <a:rPr lang="cs-CZ" dirty="0"/>
              <a:t>(stávka, dílčí blokáda)</a:t>
            </a:r>
          </a:p>
          <a:p>
            <a:pPr marL="0" lvl="0" indent="0">
              <a:buNone/>
            </a:pPr>
            <a:r>
              <a:rPr lang="cs-CZ" b="1" dirty="0"/>
              <a:t>přírodní a náhodná</a:t>
            </a:r>
            <a:endParaRPr lang="cs-CZ" dirty="0"/>
          </a:p>
          <a:p>
            <a:pPr lvl="0"/>
            <a:r>
              <a:rPr lang="cs-CZ" dirty="0"/>
              <a:t>povodně, zemětřesení, sopečná činnost, selhání lidského faktoru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678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Opatření pro minimalizaci rizik</a:t>
            </a:r>
            <a:r>
              <a:rPr lang="cs-CZ" b="1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dirty="0" smtClean="0"/>
              <a:t>přesunutí </a:t>
            </a:r>
            <a:r>
              <a:rPr lang="cs-CZ" dirty="0"/>
              <a:t>na někoho jiného – pojišťovny</a:t>
            </a:r>
          </a:p>
          <a:p>
            <a:pPr lvl="0"/>
            <a:r>
              <a:rPr lang="cs-CZ" dirty="0"/>
              <a:t>státní podpora vývozu- stát převezme politická rizika</a:t>
            </a:r>
          </a:p>
          <a:p>
            <a:pPr lvl="0"/>
            <a:r>
              <a:rPr lang="cs-CZ" dirty="0"/>
              <a:t>volba známých obchodních partnerů</a:t>
            </a:r>
          </a:p>
          <a:p>
            <a:pPr lvl="0"/>
            <a:r>
              <a:rPr lang="cs-CZ" dirty="0"/>
              <a:t>ověřování bonity odběratele</a:t>
            </a:r>
          </a:p>
          <a:p>
            <a:pPr lvl="0"/>
            <a:r>
              <a:rPr lang="cs-CZ" dirty="0"/>
              <a:t>vhodný výběr platebních podmínek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Zvýšená </a:t>
            </a:r>
            <a:r>
              <a:rPr lang="cs-CZ" b="1" dirty="0"/>
              <a:t>rizika při realizaci ZO vyžadují věnovat důkladnou pozornost přípravě, realizaci i kontrole všech fází zahraničně obchodní činnosti podniku.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24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Instituce působící v </a:t>
            </a:r>
            <a:r>
              <a:rPr lang="cs-CZ" b="1" dirty="0" smtClean="0"/>
              <a:t>ZO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b="1" dirty="0" smtClean="0"/>
              <a:t>Ministerstvo zahraničí</a:t>
            </a:r>
            <a:r>
              <a:rPr lang="cs-CZ" dirty="0" smtClean="0"/>
              <a:t> </a:t>
            </a:r>
            <a:r>
              <a:rPr lang="cs-CZ" dirty="0"/>
              <a:t>– včetně ambasád</a:t>
            </a:r>
          </a:p>
          <a:p>
            <a:pPr lvl="0"/>
            <a:r>
              <a:rPr lang="cs-CZ" b="1" dirty="0"/>
              <a:t>Česká</a:t>
            </a:r>
            <a:r>
              <a:rPr lang="cs-CZ" dirty="0"/>
              <a:t> </a:t>
            </a:r>
            <a:r>
              <a:rPr lang="cs-CZ" b="1" dirty="0"/>
              <a:t>obchodní</a:t>
            </a:r>
            <a:r>
              <a:rPr lang="cs-CZ" dirty="0"/>
              <a:t> </a:t>
            </a:r>
            <a:r>
              <a:rPr lang="cs-CZ" b="1" dirty="0"/>
              <a:t>a</a:t>
            </a:r>
            <a:r>
              <a:rPr lang="cs-CZ" dirty="0"/>
              <a:t> </a:t>
            </a:r>
            <a:r>
              <a:rPr lang="cs-CZ" b="1" dirty="0"/>
              <a:t>průmyslová</a:t>
            </a:r>
            <a:r>
              <a:rPr lang="cs-CZ" dirty="0"/>
              <a:t> </a:t>
            </a:r>
            <a:r>
              <a:rPr lang="cs-CZ" b="1" dirty="0"/>
              <a:t>komora</a:t>
            </a:r>
            <a:r>
              <a:rPr lang="cs-CZ" dirty="0"/>
              <a:t> </a:t>
            </a:r>
          </a:p>
          <a:p>
            <a:pPr lvl="0"/>
            <a:r>
              <a:rPr lang="cs-CZ" b="1" dirty="0"/>
              <a:t>Právní</a:t>
            </a:r>
            <a:r>
              <a:rPr lang="cs-CZ" dirty="0"/>
              <a:t> </a:t>
            </a:r>
            <a:r>
              <a:rPr lang="cs-CZ" b="1" dirty="0"/>
              <a:t>a</a:t>
            </a:r>
            <a:r>
              <a:rPr lang="cs-CZ" dirty="0"/>
              <a:t> </a:t>
            </a:r>
            <a:r>
              <a:rPr lang="cs-CZ" b="1" dirty="0"/>
              <a:t>ekonomické</a:t>
            </a:r>
            <a:r>
              <a:rPr lang="cs-CZ" dirty="0"/>
              <a:t> </a:t>
            </a:r>
            <a:r>
              <a:rPr lang="cs-CZ" b="1" dirty="0"/>
              <a:t>služby</a:t>
            </a:r>
            <a:endParaRPr lang="cs-CZ" dirty="0"/>
          </a:p>
          <a:p>
            <a:pPr lvl="0"/>
            <a:r>
              <a:rPr lang="cs-CZ" dirty="0"/>
              <a:t>Dovoz zahraničních publikací a tisk vlastních</a:t>
            </a:r>
          </a:p>
          <a:p>
            <a:pPr lvl="0"/>
            <a:r>
              <a:rPr lang="cs-CZ" dirty="0"/>
              <a:t>Vystavuje osvědčení o původu zboží pro tuzemské výrobce</a:t>
            </a:r>
          </a:p>
          <a:p>
            <a:pPr lvl="0"/>
            <a:r>
              <a:rPr lang="cs-CZ" b="1" dirty="0"/>
              <a:t>Rozhodčí</a:t>
            </a:r>
            <a:r>
              <a:rPr lang="cs-CZ" dirty="0"/>
              <a:t> </a:t>
            </a:r>
            <a:r>
              <a:rPr lang="cs-CZ" b="1" dirty="0"/>
              <a:t>soud</a:t>
            </a:r>
            <a:r>
              <a:rPr lang="cs-CZ" dirty="0"/>
              <a:t> – řeší hospodářské spory mezi tuzemskými firmami ve vztahu k zahraničí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903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ZLÁMAL, Jaroslav a Zdeněk MENDL. </a:t>
            </a:r>
            <a:r>
              <a:rPr lang="cs-CZ" i="1" dirty="0"/>
              <a:t>Ekonomie nejen k maturitě</a:t>
            </a:r>
            <a:r>
              <a:rPr lang="cs-CZ" dirty="0"/>
              <a:t>. Vyd. 3. Kralice na Hané: </a:t>
            </a:r>
            <a:r>
              <a:rPr lang="cs-CZ" dirty="0" err="1"/>
              <a:t>Computer</a:t>
            </a:r>
            <a:r>
              <a:rPr lang="cs-CZ" dirty="0"/>
              <a:t> Media, 2010, 128 s. ISBN 978-80-7402-056-8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Vlastní.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11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1177</TotalTime>
  <Words>272</Words>
  <Application>Microsoft Office PowerPoint</Application>
  <PresentationFormat>Předvádění na obrazovce (4:3)</PresentationFormat>
  <Paragraphs>67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Prezentace aplikace PowerPoint</vt:lpstr>
      <vt:lpstr>Obecná ekonomie</vt:lpstr>
      <vt:lpstr>Zahraniční obchod</vt:lpstr>
      <vt:lpstr>Rizika ZO</vt:lpstr>
      <vt:lpstr>Rizika ZO</vt:lpstr>
      <vt:lpstr>Opatření pro minimalizaci rizik:</vt:lpstr>
      <vt:lpstr>Instituce působící v ZO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</dc:creator>
  <cp:lastModifiedBy>Pavlína</cp:lastModifiedBy>
  <cp:revision>7</cp:revision>
  <dcterms:created xsi:type="dcterms:W3CDTF">2014-05-25T18:39:43Z</dcterms:created>
  <dcterms:modified xsi:type="dcterms:W3CDTF">2014-05-27T15:13:46Z</dcterms:modified>
</cp:coreProperties>
</file>