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310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FDEA-02B4-456A-A9B4-9C1938DD5875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95B971-37E1-45BC-86C7-502016AE06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1570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5B971-37E1-45BC-86C7-502016AE0605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106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1457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2716894" y="2316381"/>
            <a:ext cx="4019305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STŘEDNÍ ODBORNÉ UČILIŠTĚ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</a:t>
            </a:r>
            <a:b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T.G. MASARYKA 4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215569" y="5634216"/>
            <a:ext cx="294183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Times New Roman" pitchFamily="18" charset="0"/>
              </a:rPr>
              <a:t>Obecná ekonomie 2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404" y="4076680"/>
            <a:ext cx="5224283" cy="90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34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27272" y="1645965"/>
            <a:ext cx="741682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DIGITÁLNÍ UČEBNÍ MATERIÁL</a:t>
            </a:r>
            <a:endParaRPr lang="cs-CZ" dirty="0"/>
          </a:p>
          <a:p>
            <a:pPr algn="ctr"/>
            <a:r>
              <a:rPr lang="cs-CZ" b="1" dirty="0" err="1"/>
              <a:t>Č.projektu</a:t>
            </a:r>
            <a:r>
              <a:rPr lang="cs-CZ" b="1" dirty="0"/>
              <a:t> : </a:t>
            </a:r>
            <a:r>
              <a:rPr lang="cs-CZ" b="1" dirty="0" smtClean="0"/>
              <a:t>CZ.1.07/1.5.00/34.0921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 smtClean="0"/>
              <a:t>	Škola</a:t>
            </a:r>
            <a:r>
              <a:rPr lang="cs-CZ" dirty="0"/>
              <a:t>: 	</a:t>
            </a:r>
            <a:r>
              <a:rPr lang="cs-CZ" dirty="0" smtClean="0"/>
              <a:t>Střední </a:t>
            </a:r>
            <a:r>
              <a:rPr lang="cs-CZ" dirty="0"/>
              <a:t>odborná škola a Střední odborné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učiliště </a:t>
            </a:r>
            <a:r>
              <a:rPr lang="cs-CZ" dirty="0"/>
              <a:t>Městec Králové, T.G. Masaryka 4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Název materiálu: </a:t>
            </a:r>
            <a:r>
              <a:rPr lang="cs-CZ" dirty="0" smtClean="0"/>
              <a:t>VY_32_INOVACE_EP_237        </a:t>
            </a:r>
            <a:endParaRPr lang="cs-CZ" dirty="0"/>
          </a:p>
          <a:p>
            <a:r>
              <a:rPr lang="cs-CZ" dirty="0"/>
              <a:t>Autor: </a:t>
            </a:r>
            <a:r>
              <a:rPr lang="cs-CZ" dirty="0" smtClean="0"/>
              <a:t>Bc. Pavlína Kánská</a:t>
            </a:r>
            <a:endParaRPr lang="cs-CZ" dirty="0"/>
          </a:p>
          <a:p>
            <a:r>
              <a:rPr lang="cs-CZ" dirty="0"/>
              <a:t>Tématický okruh: </a:t>
            </a:r>
            <a:r>
              <a:rPr lang="cs-CZ" dirty="0" smtClean="0"/>
              <a:t>Obecná ekonomie</a:t>
            </a:r>
            <a:endParaRPr lang="cs-CZ" dirty="0"/>
          </a:p>
          <a:p>
            <a:r>
              <a:rPr lang="cs-CZ" dirty="0"/>
              <a:t>Ročník: 1. a 2. Obor Podnikání</a:t>
            </a:r>
          </a:p>
          <a:p>
            <a:r>
              <a:rPr lang="cs-CZ" dirty="0"/>
              <a:t>Datum tvorby:</a:t>
            </a:r>
            <a:r>
              <a:rPr lang="cs-CZ" b="1" dirty="0"/>
              <a:t> </a:t>
            </a:r>
            <a:r>
              <a:rPr lang="cs-CZ" dirty="0" smtClean="0"/>
              <a:t>Říjen 2013</a:t>
            </a:r>
            <a:endParaRPr lang="cs-CZ" dirty="0"/>
          </a:p>
          <a:p>
            <a:r>
              <a:rPr lang="cs-CZ" dirty="0"/>
              <a:t>Anotace: Materiál slouží k </a:t>
            </a:r>
            <a:r>
              <a:rPr lang="cs-CZ" dirty="0" smtClean="0"/>
              <a:t>výkladu do hodiny.</a:t>
            </a:r>
            <a:endParaRPr lang="cs-CZ" dirty="0"/>
          </a:p>
          <a:p>
            <a:r>
              <a:rPr lang="cs-CZ" dirty="0"/>
              <a:t>Metodický pokyn</a:t>
            </a:r>
            <a:r>
              <a:rPr lang="cs-CZ" dirty="0" smtClean="0"/>
              <a:t>: Prezentace </a:t>
            </a:r>
            <a:r>
              <a:rPr lang="cs-CZ" dirty="0"/>
              <a:t>je určena jako výklad </a:t>
            </a:r>
            <a:r>
              <a:rPr lang="cs-CZ"/>
              <a:t>do </a:t>
            </a:r>
            <a:r>
              <a:rPr lang="cs-CZ" smtClean="0"/>
              <a:t>hodiny.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665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Obecná ekonomie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17. Clo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87813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Celní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/>
              <a:t>nedílná součást celkové hospodářské politiky</a:t>
            </a:r>
          </a:p>
          <a:p>
            <a:pPr lvl="0"/>
            <a:r>
              <a:rPr lang="cs-CZ" dirty="0"/>
              <a:t>má i obchodně politický význam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Clo</a:t>
            </a:r>
            <a:r>
              <a:rPr lang="cs-CZ" dirty="0" smtClean="0"/>
              <a:t> </a:t>
            </a:r>
            <a:r>
              <a:rPr lang="cs-CZ" dirty="0"/>
              <a:t>– povinná dávka, kterou stát vybírá při přechodu zboží přes jeho hranice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/>
              <a:t>Význam</a:t>
            </a:r>
            <a:r>
              <a:rPr lang="cs-CZ" dirty="0"/>
              <a:t>:</a:t>
            </a:r>
          </a:p>
          <a:p>
            <a:pPr lvl="0"/>
            <a:r>
              <a:rPr lang="cs-CZ" b="1" dirty="0"/>
              <a:t>fiskální</a:t>
            </a:r>
            <a:r>
              <a:rPr lang="cs-CZ" dirty="0"/>
              <a:t> – příjem státního rozpočtu</a:t>
            </a:r>
          </a:p>
          <a:p>
            <a:pPr lvl="0"/>
            <a:r>
              <a:rPr lang="cs-CZ" b="1" dirty="0"/>
              <a:t>obchodně-politický</a:t>
            </a:r>
            <a:r>
              <a:rPr lang="cs-CZ" dirty="0"/>
              <a:t> – reguluje tok zboží přes hranice, má ochranný charakter vůči domácím ekonomickým subjektům</a:t>
            </a:r>
          </a:p>
          <a:p>
            <a:pPr lvl="0"/>
            <a:r>
              <a:rPr lang="cs-CZ" b="1" dirty="0"/>
              <a:t>cenotvorný</a:t>
            </a:r>
            <a:r>
              <a:rPr lang="cs-CZ" dirty="0"/>
              <a:t> – jeho výše zdražuje zboží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75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Clo</a:t>
            </a:r>
            <a:r>
              <a:rPr lang="cs-CZ" dirty="0"/>
              <a:t>: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 smtClean="0"/>
              <a:t>Dovozní</a:t>
            </a:r>
            <a:endParaRPr lang="cs-CZ" dirty="0"/>
          </a:p>
          <a:p>
            <a:pPr lvl="0"/>
            <a:r>
              <a:rPr lang="cs-CZ" dirty="0"/>
              <a:t>Vývozní</a:t>
            </a:r>
          </a:p>
          <a:p>
            <a:pPr marL="0" indent="0">
              <a:buNone/>
            </a:pPr>
            <a:endParaRPr lang="cs-CZ" dirty="0"/>
          </a:p>
          <a:p>
            <a:pPr lvl="0"/>
            <a:r>
              <a:rPr lang="cs-CZ" dirty="0"/>
              <a:t>V ČR pouze dovozní</a:t>
            </a:r>
          </a:p>
          <a:p>
            <a:pPr lvl="0"/>
            <a:r>
              <a:rPr lang="cs-CZ" dirty="0"/>
              <a:t>ČR uplatňuje clo ve vztahu k zemím mimo EU (mezi státy EU se clo neplatí)</a:t>
            </a:r>
          </a:p>
          <a:p>
            <a:pPr lvl="0"/>
            <a:r>
              <a:rPr lang="cs-CZ" dirty="0"/>
              <a:t>Týká se tedy jen třetích zemí</a:t>
            </a:r>
          </a:p>
          <a:p>
            <a:pPr lvl="0"/>
            <a:r>
              <a:rPr lang="cs-CZ" dirty="0"/>
              <a:t>Výběr cla zajišťují orgány celní kontroly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43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Celní</a:t>
            </a:r>
            <a:r>
              <a:rPr lang="cs-CZ" dirty="0"/>
              <a:t> </a:t>
            </a:r>
            <a:r>
              <a:rPr lang="cs-CZ" b="1" dirty="0"/>
              <a:t>kontrola</a:t>
            </a:r>
            <a:r>
              <a:rPr lang="cs-CZ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soubor </a:t>
            </a:r>
            <a:r>
              <a:rPr lang="cs-CZ" dirty="0"/>
              <a:t>činností orgánů </a:t>
            </a:r>
            <a:r>
              <a:rPr lang="cs-CZ" b="1" dirty="0"/>
              <a:t>celní</a:t>
            </a:r>
            <a:r>
              <a:rPr lang="cs-CZ" dirty="0"/>
              <a:t> </a:t>
            </a:r>
            <a:r>
              <a:rPr lang="cs-CZ" b="1" dirty="0" smtClean="0"/>
              <a:t>správy</a:t>
            </a:r>
          </a:p>
          <a:p>
            <a:pPr marL="0" indent="0">
              <a:buNone/>
            </a:pPr>
            <a:endParaRPr lang="cs-CZ" dirty="0"/>
          </a:p>
          <a:p>
            <a:pPr lvl="0"/>
            <a:r>
              <a:rPr lang="cs-CZ" dirty="0"/>
              <a:t>Při dovozu – od vstupu zboží na území ČR až do doby, kdy celnice propustí zboží do volného (či vázaného -  výstavy) oběhu v tuzemsku</a:t>
            </a:r>
          </a:p>
          <a:p>
            <a:pPr lvl="0"/>
            <a:r>
              <a:rPr lang="cs-CZ" dirty="0"/>
              <a:t>Při vývozu – od podání návrhu na propuštění zboží celnicí až do doby, kdy zboží přestoupí státní hranici</a:t>
            </a:r>
          </a:p>
          <a:p>
            <a:pPr lvl="0"/>
            <a:r>
              <a:rPr lang="cs-CZ" dirty="0"/>
              <a:t>Při průvozu – od vstupu zboží na územím až do jejího výstupu do dalšího státu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838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Výjimky</a:t>
            </a:r>
            <a:r>
              <a:rPr lang="cs-CZ" dirty="0"/>
              <a:t> </a:t>
            </a:r>
            <a:r>
              <a:rPr lang="cs-CZ" b="1" dirty="0"/>
              <a:t>nepodléhající</a:t>
            </a:r>
            <a:r>
              <a:rPr lang="cs-CZ" dirty="0"/>
              <a:t> </a:t>
            </a:r>
            <a:r>
              <a:rPr lang="cs-CZ" b="1" dirty="0" smtClean="0"/>
              <a:t>clu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 smtClean="0"/>
              <a:t>Diplomatická </a:t>
            </a:r>
            <a:r>
              <a:rPr lang="cs-CZ" dirty="0"/>
              <a:t>pošta</a:t>
            </a:r>
          </a:p>
          <a:p>
            <a:pPr lvl="0"/>
            <a:r>
              <a:rPr lang="cs-CZ" dirty="0"/>
              <a:t>Zboží v malém rozsahu v rámci cestovního ruchu</a:t>
            </a:r>
          </a:p>
          <a:p>
            <a:pPr lvl="0"/>
            <a:r>
              <a:rPr lang="cs-CZ" dirty="0"/>
              <a:t>Cestovní potřeby, léky pro osobní potřebu, drobná literární a umělecká díla, věci k vyučování, výchově, léčení, svatební dary, pohonné hmoty na cestu, věci do stanovené hodnotové hranice dle celního zákona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369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Celní správa je vybavena kompetencemi a právy při řešení celních přestupků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b="1" dirty="0" smtClean="0"/>
              <a:t>Porušování </a:t>
            </a:r>
            <a:r>
              <a:rPr lang="cs-CZ" b="1" dirty="0"/>
              <a:t>předpisů o oběhu zboží s cizinou</a:t>
            </a:r>
            <a:r>
              <a:rPr lang="cs-CZ" dirty="0"/>
              <a:t> (nepřihlášení zboží, nepravdivé údaje, zcizení zboží při vázaném oběhu, dovoz a vývoz bez oprávnění)</a:t>
            </a:r>
          </a:p>
          <a:p>
            <a:pPr lvl="0"/>
            <a:r>
              <a:rPr lang="cs-CZ" b="1" dirty="0"/>
              <a:t>Krácení</a:t>
            </a:r>
            <a:r>
              <a:rPr lang="cs-CZ" dirty="0"/>
              <a:t> </a:t>
            </a:r>
            <a:r>
              <a:rPr lang="cs-CZ" b="1" dirty="0"/>
              <a:t>cla</a:t>
            </a:r>
            <a:endParaRPr lang="cs-CZ" dirty="0"/>
          </a:p>
          <a:p>
            <a:pPr lvl="0"/>
            <a:r>
              <a:rPr lang="cs-CZ" b="1" dirty="0"/>
              <a:t>Ztěžování</a:t>
            </a:r>
            <a:r>
              <a:rPr lang="cs-CZ" dirty="0"/>
              <a:t> </a:t>
            </a:r>
            <a:r>
              <a:rPr lang="cs-CZ" b="1" dirty="0"/>
              <a:t>celní</a:t>
            </a:r>
            <a:r>
              <a:rPr lang="cs-CZ" dirty="0"/>
              <a:t> </a:t>
            </a:r>
            <a:r>
              <a:rPr lang="cs-CZ" b="1" dirty="0"/>
              <a:t>kontroly</a:t>
            </a:r>
            <a:r>
              <a:rPr lang="cs-CZ" dirty="0"/>
              <a:t> (padělání dokladů, doprava či přechovávání zboží, které uniklo celní kontrole, bránění výkonu práce, nedodržení podmínek vázaného oběhu)</a:t>
            </a:r>
          </a:p>
        </p:txBody>
      </p:sp>
    </p:spTree>
    <p:extLst>
      <p:ext uri="{BB962C8B-B14F-4D97-AF65-F5344CB8AC3E}">
        <p14:creationId xmlns:p14="http://schemas.microsoft.com/office/powerpoint/2010/main" val="324963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ZLÁMAL, Jaroslav a Zdeněk MENDL. </a:t>
            </a:r>
            <a:r>
              <a:rPr lang="cs-CZ" i="1" dirty="0"/>
              <a:t>Ekonomie nejen k maturitě</a:t>
            </a:r>
            <a:r>
              <a:rPr lang="cs-CZ" dirty="0"/>
              <a:t>. Vyd. 3. Kralice na Hané: </a:t>
            </a:r>
            <a:r>
              <a:rPr lang="cs-CZ" dirty="0" err="1"/>
              <a:t>Computer</a:t>
            </a:r>
            <a:r>
              <a:rPr lang="cs-CZ" dirty="0"/>
              <a:t> Media, 2010, 128 s. ISBN 978-80-7402-056-8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Vlastní.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11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1177</TotalTime>
  <Words>151</Words>
  <Application>Microsoft Office PowerPoint</Application>
  <PresentationFormat>Předvádění na obrazovce (4:3)</PresentationFormat>
  <Paragraphs>56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Prezentace aplikace PowerPoint</vt:lpstr>
      <vt:lpstr>Obecná ekonomie</vt:lpstr>
      <vt:lpstr>Celní politika</vt:lpstr>
      <vt:lpstr>Clo: </vt:lpstr>
      <vt:lpstr>Celní kontrola </vt:lpstr>
      <vt:lpstr>Výjimky nepodléhající clu</vt:lpstr>
      <vt:lpstr>Celní správa je vybavena kompetencemi a právy při řešení celních přestupků: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Pavlína</dc:creator>
  <cp:lastModifiedBy>Pavlína</cp:lastModifiedBy>
  <cp:revision>8</cp:revision>
  <dcterms:created xsi:type="dcterms:W3CDTF">2014-05-25T18:39:43Z</dcterms:created>
  <dcterms:modified xsi:type="dcterms:W3CDTF">2014-05-27T15:14:34Z</dcterms:modified>
</cp:coreProperties>
</file>