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FDEA-02B4-456A-A9B4-9C1938DD5875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5B971-37E1-45BC-86C7-502016AE06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1570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5B971-37E1-45BC-86C7-502016AE060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9106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9162A6E-99AF-4590-AEBA-A489BB998FF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967E593-C6D6-49B3-80EE-36D14F257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15569" y="5634216"/>
            <a:ext cx="29418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Obecná ekonomie 2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534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	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Název materiálu: </a:t>
            </a:r>
            <a:r>
              <a:rPr lang="cs-CZ" dirty="0" smtClean="0"/>
              <a:t>VY_32_INOVACE_EP_239        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dirty="0"/>
              <a:t>Tématický okruh: </a:t>
            </a:r>
            <a:r>
              <a:rPr lang="cs-CZ" dirty="0" smtClean="0"/>
              <a:t>Obecná ekonomie</a:t>
            </a:r>
            <a:endParaRPr lang="cs-CZ" dirty="0"/>
          </a:p>
          <a:p>
            <a:r>
              <a:rPr lang="cs-CZ" dirty="0"/>
              <a:t>Ročník: 1. a 2. Obor Podnikání</a:t>
            </a:r>
          </a:p>
          <a:p>
            <a:r>
              <a:rPr lang="cs-CZ" dirty="0"/>
              <a:t>Datum tvorby:</a:t>
            </a:r>
            <a:r>
              <a:rPr lang="cs-CZ" b="1" dirty="0"/>
              <a:t> </a:t>
            </a:r>
            <a:r>
              <a:rPr lang="cs-CZ" dirty="0" smtClean="0"/>
              <a:t>Říjen 2013</a:t>
            </a:r>
            <a:endParaRPr lang="cs-CZ" dirty="0"/>
          </a:p>
          <a:p>
            <a:r>
              <a:rPr lang="cs-CZ" dirty="0"/>
              <a:t>Anotace: Materiál slouží k </a:t>
            </a:r>
            <a:r>
              <a:rPr lang="cs-CZ" dirty="0" smtClean="0"/>
              <a:t>výkladu do hodiny</a:t>
            </a:r>
            <a:endParaRPr lang="cs-CZ" dirty="0"/>
          </a:p>
          <a:p>
            <a:r>
              <a:rPr lang="cs-CZ" dirty="0"/>
              <a:t>Metodický pokyn</a:t>
            </a:r>
            <a:r>
              <a:rPr lang="cs-CZ" dirty="0" smtClean="0"/>
              <a:t>: Prezentace </a:t>
            </a:r>
            <a:r>
              <a:rPr lang="cs-CZ" dirty="0"/>
              <a:t>je určena jako výklad do </a:t>
            </a:r>
            <a:r>
              <a:rPr lang="cs-CZ" dirty="0" smtClean="0"/>
              <a:t>hodiny.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665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Obecná ekonomie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19. </a:t>
            </a:r>
            <a:r>
              <a:rPr lang="cs-CZ" sz="3600" dirty="0" smtClean="0"/>
              <a:t>Podmínky podnikání v EU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87813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836712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Daně v EU</a:t>
            </a:r>
            <a:endParaRPr lang="cs-CZ" dirty="0"/>
          </a:p>
          <a:p>
            <a:pPr lvl="0"/>
            <a:r>
              <a:rPr lang="cs-CZ" dirty="0"/>
              <a:t>EU se snaží harmonizovat systém nepřímých daní (DPH a spotřební daň)</a:t>
            </a:r>
          </a:p>
          <a:p>
            <a:pPr lvl="0"/>
            <a:r>
              <a:rPr lang="cs-CZ" dirty="0"/>
              <a:t>přímé daně jsou v kompetenci každého státu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/>
              <a:t>Předpisy EU v oblasti účetnictví</a:t>
            </a:r>
            <a:endParaRPr lang="cs-CZ" dirty="0"/>
          </a:p>
          <a:p>
            <a:pPr lvl="0"/>
            <a:r>
              <a:rPr lang="cs-CZ" dirty="0"/>
              <a:t>snaha o transparentnost a srovnatelnost</a:t>
            </a:r>
          </a:p>
          <a:p>
            <a:pPr lvl="0"/>
            <a:r>
              <a:rPr lang="cs-CZ" dirty="0"/>
              <a:t>pracuje na přizpůsobení finančních pravidel potřebám mezinárodních kapitálových trhů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02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Evropské normalizační </a:t>
            </a:r>
            <a:r>
              <a:rPr lang="cs-CZ" b="1" dirty="0" smtClean="0"/>
              <a:t>orgány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Evropský </a:t>
            </a:r>
            <a:r>
              <a:rPr lang="cs-CZ" dirty="0"/>
              <a:t>výbor pro normalizaci, Evropský výbor pro normalizaci v elektrotechnice a Evropský ústav pro telekomunikační normy</a:t>
            </a:r>
          </a:p>
          <a:p>
            <a:pPr lvl="0"/>
            <a:r>
              <a:rPr lang="cs-CZ" dirty="0"/>
              <a:t>jejich posláním je tvorba evropských norem a evropských technických specifikací </a:t>
            </a:r>
            <a:r>
              <a:rPr lang="cs-CZ" dirty="0">
                <a:sym typeface="Wingdings"/>
              </a:rPr>
              <a:t></a:t>
            </a:r>
            <a:r>
              <a:rPr lang="cs-CZ" dirty="0"/>
              <a:t>upevňování vnitřního trhu zemí EU a zvyšování konkurenceschopnosti na světových </a:t>
            </a:r>
            <a:r>
              <a:rPr lang="cs-CZ" dirty="0" smtClean="0"/>
              <a:t>trzích</a:t>
            </a:r>
          </a:p>
          <a:p>
            <a:pPr marL="0" indent="0">
              <a:buNone/>
            </a:pPr>
            <a:r>
              <a:rPr lang="cs-CZ" b="1" dirty="0"/>
              <a:t>Normy EU v ochraně životního prostředí</a:t>
            </a:r>
            <a:endParaRPr lang="cs-CZ" dirty="0"/>
          </a:p>
          <a:p>
            <a:pPr lvl="0"/>
            <a:r>
              <a:rPr lang="cs-CZ" dirty="0"/>
              <a:t>společná politika EU</a:t>
            </a:r>
          </a:p>
          <a:p>
            <a:pPr lvl="0"/>
            <a:r>
              <a:rPr lang="cs-CZ" dirty="0"/>
              <a:t>odpovědnost za ochranu životního prostředí nesou sice členské státy, ale pokud je efektivnější dosáhnout stanovených cílů na evropské úrovni, přechází kompetence na příslušné instituce EU</a:t>
            </a:r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20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764704"/>
            <a:ext cx="7467600" cy="518457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/>
              <a:t>Zadávání veřejných zakázek</a:t>
            </a:r>
            <a:endParaRPr lang="cs-CZ" dirty="0"/>
          </a:p>
          <a:p>
            <a:pPr lvl="0"/>
            <a:r>
              <a:rPr lang="cs-CZ" dirty="0"/>
              <a:t>nesmí docházet k diskriminaci uchazečů</a:t>
            </a:r>
          </a:p>
          <a:p>
            <a:pPr lvl="0"/>
            <a:r>
              <a:rPr lang="cs-CZ" dirty="0"/>
              <a:t>musí být dodržována pravidla a vyloučena korupce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/>
              <a:t>Bezpečnost výrobků</a:t>
            </a:r>
            <a:endParaRPr lang="cs-CZ" dirty="0"/>
          </a:p>
          <a:p>
            <a:pPr lvl="0"/>
            <a:r>
              <a:rPr lang="cs-CZ" dirty="0"/>
              <a:t> z důvodu ochrany spotřebitele jsou vydány předpisy, na jejichž základě lze distribuovat pouze bezpečné </a:t>
            </a:r>
            <a:r>
              <a:rPr lang="cs-CZ" dirty="0" smtClean="0"/>
              <a:t>výrobky</a:t>
            </a:r>
          </a:p>
          <a:p>
            <a:pPr marL="0" lv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Pracovní právo v EU</a:t>
            </a:r>
            <a:endParaRPr lang="cs-CZ" dirty="0"/>
          </a:p>
          <a:p>
            <a:pPr lvl="0"/>
            <a:r>
              <a:rPr lang="cs-CZ" dirty="0"/>
              <a:t>zvyšování kvalifikovanosti pracovních sil, konkurenceschopnosti firem a snižování nezaměstnanosti</a:t>
            </a:r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522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ZLÁMAL, Jaroslav a Zdeněk MENDL. </a:t>
            </a:r>
            <a:r>
              <a:rPr lang="cs-CZ" i="1" dirty="0"/>
              <a:t>Ekonomie nejen k maturitě</a:t>
            </a:r>
            <a:r>
              <a:rPr lang="cs-CZ" dirty="0"/>
              <a:t>. Vyd. 3. Kralice na Hané: </a:t>
            </a:r>
            <a:r>
              <a:rPr lang="cs-CZ" dirty="0" err="1"/>
              <a:t>Computer</a:t>
            </a:r>
            <a:r>
              <a:rPr lang="cs-CZ" dirty="0"/>
              <a:t> Media, 2010, 128 s. ISBN 978-80-7402-056-8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Vlastní.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11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1180</TotalTime>
  <Words>57</Words>
  <Application>Microsoft Office PowerPoint</Application>
  <PresentationFormat>Předvádění na obrazovce (4:3)</PresentationFormat>
  <Paragraphs>46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Obecná ekonomie</vt:lpstr>
      <vt:lpstr>Snímek 4</vt:lpstr>
      <vt:lpstr>Evropské normalizační orgány</vt:lpstr>
      <vt:lpstr>Snímek 6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PC Učebna</cp:lastModifiedBy>
  <cp:revision>11</cp:revision>
  <dcterms:created xsi:type="dcterms:W3CDTF">2014-05-25T18:39:43Z</dcterms:created>
  <dcterms:modified xsi:type="dcterms:W3CDTF">2014-06-17T09:23:40Z</dcterms:modified>
</cp:coreProperties>
</file>