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974F20-A34D-4213-AD8A-B69282A81DB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40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III/2-14-01_ELEKTRONICKÉ ZABEZPEČOVACÍ SYSTÉMY-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úvod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764704"/>
            <a:ext cx="806489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ČSNI vydal v roce 1999 jako ČSN EN 50 131 –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1.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evropskou normu EN 50 131 – 1, která zahrnuje všeobecné požadavky na EZS. </a:t>
            </a:r>
            <a:endParaRPr lang="cs-CZ" sz="2400" noProof="1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2564904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Zařízení elektrické zabezpečovací signalizace (zařízení EZS</a:t>
            </a:r>
            <a:r>
              <a:rPr lang="cs-CZ" sz="2400" smtClean="0">
                <a:latin typeface="Times New Roman"/>
                <a:ea typeface="Times New Roman"/>
              </a:rPr>
              <a:t>) </a:t>
            </a:r>
            <a:r>
              <a:rPr lang="cs-CZ" sz="2400">
                <a:latin typeface="Times New Roman"/>
                <a:ea typeface="Times New Roman"/>
              </a:rPr>
              <a:t>je soubor čidel, tísňových hlásičů, ústředen, prostředků poplachové signalizace, přenosových zařízení, zapisovacích zařízení a ovládacích zařízení, jejichž prostřednictvím je opticky nebo akusticky signalizováno na určeném místě narušení střeženého objektu nebo prostoru.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8368" y="1052736"/>
            <a:ext cx="8058088" cy="1200329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poplachový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systém </a:t>
            </a:r>
            <a:r>
              <a:rPr lang="cs-CZ" sz="2400">
                <a:latin typeface="Times New Roman"/>
                <a:ea typeface="Times New Roman"/>
              </a:rPr>
              <a:t>(alarm systému): elektrická instalace, která reaguje na ruční nebo automatickou detekci přítomnosti nebezpečí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8368" y="548680"/>
            <a:ext cx="80580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1" algn="ctr"/>
            <a:r>
              <a:rPr lang="cs-CZ" sz="2400" b="1" smtClean="0">
                <a:solidFill>
                  <a:schemeClr val="bg1"/>
                </a:solidFill>
                <a:latin typeface="Times New Roman"/>
                <a:ea typeface="Times New Roman"/>
              </a:rPr>
              <a:t>ZÁKLADNÍ NÁZVOSLOVÍ EZS:</a:t>
            </a:r>
            <a:endParaRPr lang="cs-CZ" sz="2400" b="1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8368" y="2253065"/>
            <a:ext cx="80580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elektronický zabezpečovací systém </a:t>
            </a:r>
            <a:r>
              <a:rPr lang="cs-CZ" sz="2400">
                <a:latin typeface="Times New Roman"/>
                <a:ea typeface="Times New Roman"/>
              </a:rPr>
              <a:t>(EZS</a:t>
            </a:r>
            <a:r>
              <a:rPr lang="cs-CZ" sz="2400" smtClean="0">
                <a:latin typeface="Times New Roman"/>
                <a:ea typeface="Times New Roman"/>
              </a:rPr>
              <a:t>): </a:t>
            </a:r>
            <a:r>
              <a:rPr lang="cs-CZ" sz="2400">
                <a:latin typeface="Times New Roman"/>
                <a:ea typeface="Times New Roman"/>
              </a:rPr>
              <a:t>poplachový systém pro detekci a indikaci přítomnosti, vstupu nebo pokusu o vstup narušitele do střeženého objektu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8368" y="3645024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subsystém</a:t>
            </a:r>
            <a:r>
              <a:rPr lang="cs-CZ" sz="2400" smtClean="0">
                <a:latin typeface="Times New Roman"/>
                <a:ea typeface="Times New Roman"/>
              </a:rPr>
              <a:t>: </a:t>
            </a:r>
            <a:r>
              <a:rPr lang="cs-CZ" sz="2400">
                <a:latin typeface="Times New Roman"/>
                <a:ea typeface="Times New Roman"/>
              </a:rPr>
              <a:t>část EZS, která je umístěna v jasně definované části střežených objektů a je součástí střeženého objektu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8368" y="4869160"/>
            <a:ext cx="80580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čidlo EZS</a:t>
            </a:r>
            <a:r>
              <a:rPr lang="cs-CZ" sz="2400">
                <a:latin typeface="Times New Roman"/>
                <a:ea typeface="Times New Roman"/>
              </a:rPr>
              <a:t>: zařízení, které reaguje na jevy související </a:t>
            </a:r>
            <a:r>
              <a:rPr lang="cs-CZ" sz="2400" smtClean="0">
                <a:latin typeface="Times New Roman"/>
                <a:ea typeface="Times New Roman"/>
              </a:rPr>
              <a:t>s</a:t>
            </a:r>
            <a:r>
              <a:rPr lang="cs-CZ" sz="2400">
                <a:latin typeface="Times New Roman"/>
                <a:ea typeface="Times New Roman"/>
              </a:rPr>
              <a:t> narušením střeženého objektu nebo </a:t>
            </a:r>
            <a:r>
              <a:rPr lang="cs-CZ" sz="2400" smtClean="0">
                <a:latin typeface="Times New Roman"/>
                <a:ea typeface="Times New Roman"/>
              </a:rPr>
              <a:t>prostoru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702" y="476672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senzor</a:t>
            </a:r>
            <a:r>
              <a:rPr lang="cs-CZ" sz="2400" smtClean="0">
                <a:latin typeface="Times New Roman"/>
                <a:ea typeface="Times New Roman"/>
              </a:rPr>
              <a:t>: </a:t>
            </a:r>
            <a:r>
              <a:rPr lang="cs-CZ" sz="2400">
                <a:latin typeface="Times New Roman"/>
                <a:ea typeface="Times New Roman"/>
              </a:rPr>
              <a:t>ta část čidla, která snímá změnu stavu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5702" y="2204864"/>
            <a:ext cx="80507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ústředna EZS</a:t>
            </a:r>
            <a:r>
              <a:rPr lang="cs-CZ" sz="2400">
                <a:latin typeface="Times New Roman"/>
                <a:ea typeface="Times New Roman"/>
              </a:rPr>
              <a:t>: zařízení určené k příjmu a vyhodnocení výstupních elektrických signálů čidel nebo tísňových hlásičů a k vytvoření signálu o narušení. </a:t>
            </a: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25702" y="1124744"/>
            <a:ext cx="80507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tísňové hlásiče EZS</a:t>
            </a:r>
            <a:r>
              <a:rPr lang="cs-CZ" sz="2400">
                <a:latin typeface="Times New Roman"/>
                <a:ea typeface="Times New Roman"/>
              </a:rPr>
              <a:t>: zařízení určená k manuálnímu vyhlášení poplachu osobami, které jsou seznámeny s jejich použitím</a:t>
            </a:r>
          </a:p>
        </p:txBody>
      </p:sp>
      <p:sp>
        <p:nvSpPr>
          <p:cNvPr id="4" name="Obdélník 3"/>
          <p:cNvSpPr/>
          <p:nvPr/>
        </p:nvSpPr>
        <p:spPr>
          <a:xfrm>
            <a:off x="625702" y="3501008"/>
            <a:ext cx="80507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signalizační (výstražné) zařízení</a:t>
            </a:r>
            <a:r>
              <a:rPr lang="cs-CZ" sz="2400">
                <a:latin typeface="Times New Roman"/>
                <a:ea typeface="Times New Roman"/>
              </a:rPr>
              <a:t>: </a:t>
            </a:r>
            <a:r>
              <a:rPr lang="cs-CZ" sz="2400" smtClean="0">
                <a:latin typeface="Times New Roman"/>
                <a:ea typeface="Times New Roman"/>
              </a:rPr>
              <a:t>zařízení</a:t>
            </a:r>
            <a:r>
              <a:rPr lang="cs-CZ" sz="2400">
                <a:latin typeface="Times New Roman"/>
                <a:ea typeface="Times New Roman"/>
              </a:rPr>
              <a:t>, které vyhlašuje poplach nebo výstrahu</a:t>
            </a:r>
          </a:p>
        </p:txBody>
      </p:sp>
      <p:sp>
        <p:nvSpPr>
          <p:cNvPr id="6" name="Obdélník 5"/>
          <p:cNvSpPr/>
          <p:nvPr/>
        </p:nvSpPr>
        <p:spPr>
          <a:xfrm>
            <a:off x="625702" y="4509120"/>
            <a:ext cx="80507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komunikátor poplachového systému</a:t>
            </a:r>
            <a:r>
              <a:rPr lang="cs-CZ" sz="2400">
                <a:latin typeface="Times New Roman"/>
                <a:ea typeface="Times New Roman"/>
              </a:rPr>
              <a:t>: </a:t>
            </a:r>
            <a:r>
              <a:rPr lang="cs-CZ" sz="2400" smtClean="0">
                <a:latin typeface="Times New Roman"/>
                <a:ea typeface="Times New Roman"/>
              </a:rPr>
              <a:t>přenosové </a:t>
            </a:r>
            <a:r>
              <a:rPr lang="cs-CZ" sz="2400">
                <a:latin typeface="Times New Roman"/>
                <a:ea typeface="Times New Roman"/>
              </a:rPr>
              <a:t>poplachové zařízení, které je umístěno ve střežených prostorách nebo na satelitní stanici</a:t>
            </a: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6078" y="548680"/>
            <a:ext cx="812037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pult centralizované 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ochrany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zařízení, které umožňuje přenos i vyhodnocení signalizace narušení ze zabezpečených objektů do místa centrálního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vyhodnocení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6078" y="1844824"/>
            <a:ext cx="812037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monitorovací centrum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člověkem na dálku obsluhované centrum, kterým je monitorován jeden nebo více poplachových přenosových systémů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6078" y="3284984"/>
            <a:ext cx="812037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zapisovací zařízení EZS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: zařízení, které umožňuje automatické provedení písemného zápisu výstupních informací ústředny s doplněním identifikačních a časových údajů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6078" y="5013176"/>
            <a:ext cx="812037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základní zdroj EZS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: zdroj elektrické energie pro trvalé napájení zařízení EZS</a:t>
            </a:r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66701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poplachové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přijímací 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centrum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trvale obsluhované vzdálené středisko, do kterého se předávají informace týkajících se stavů jednoho nebo více EZS</a:t>
            </a:r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5041" y="2106825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sabotáž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úmyslné zasahování s nedovolenou manipulací do EZS nebo jeho částí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1560" y="3150895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zabezpečení proti sabotáži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metody a prostředky ochrany EZS nebo jeho komponentů proti úmyslnému zasahování a detekce úmyslného zasahování do EZS nebo jeho komponentů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85041" y="4736404"/>
            <a:ext cx="80383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signalizační panel EZS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: zařízení, které souběžně signalizuje některé nebo všechny stavy ústředny</a:t>
            </a:r>
          </a:p>
        </p:txBody>
      </p:sp>
    </p:spTree>
    <p:extLst>
      <p:ext uri="{BB962C8B-B14F-4D97-AF65-F5344CB8AC3E}">
        <p14:creationId xmlns:p14="http://schemas.microsoft.com/office/powerpoint/2010/main" val="384724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575876"/>
            <a:ext cx="806489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pohotovostní stav čidla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: funkční stav čidla charakterizovaný jeho pohotovostí reagovat na poplachový podnět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1700808"/>
            <a:ext cx="799288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aktivní čidlo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čidlo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schopné porovnávat vstupní signály s předem definovanými kritérii (rychlost, frekvence, amplituda, směr) před vysláním poplachového signálu nebo zprávy </a:t>
            </a:r>
          </a:p>
        </p:txBody>
      </p:sp>
      <p:sp>
        <p:nvSpPr>
          <p:cNvPr id="2" name="Obdélník 1"/>
          <p:cNvSpPr/>
          <p:nvPr/>
        </p:nvSpPr>
        <p:spPr>
          <a:xfrm>
            <a:off x="611560" y="3573016"/>
            <a:ext cx="806489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Nejdůležitějším kritériem pro zatřídění příslušného prvku EZS jsou tzv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Stupně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zabezpečení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které jsou definovány v 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ČSN-EN-50131-1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397</TotalTime>
  <Words>448</Words>
  <Application>Microsoft Office PowerPoint</Application>
  <PresentationFormat>Předvádění na obrazovce (4:3)</PresentationFormat>
  <Paragraphs>41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54</cp:revision>
  <dcterms:created xsi:type="dcterms:W3CDTF">2013-03-27T08:46:28Z</dcterms:created>
  <dcterms:modified xsi:type="dcterms:W3CDTF">2014-10-02T10:53:26Z</dcterms:modified>
</cp:coreProperties>
</file>