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2"/>
  </p:notesMasterIdLst>
  <p:sldIdLst>
    <p:sldId id="257" r:id="rId2"/>
    <p:sldId id="259" r:id="rId3"/>
    <p:sldId id="260" r:id="rId4"/>
    <p:sldId id="261" r:id="rId5"/>
    <p:sldId id="262" r:id="rId6"/>
    <p:sldId id="269" r:id="rId7"/>
    <p:sldId id="270" r:id="rId8"/>
    <p:sldId id="271" r:id="rId9"/>
    <p:sldId id="272" r:id="rId10"/>
    <p:sldId id="268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17" d="100"/>
          <a:sy n="117" d="100"/>
        </p:scale>
        <p:origin x="-1470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AC20A2A-5F6B-43A1-84CB-C91742C7ACB9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8974F20-A34D-4213-AD8A-B69282A81DB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0414368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slide" Target="slide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4.emf"/><Relationship Id="rId5" Type="http://schemas.openxmlformats.org/officeDocument/2006/relationships/package" Target="../embeddings/Dokument_aplikace_Microsoft_Word1.docx"/><Relationship Id="rId4" Type="http://schemas.openxmlformats.org/officeDocument/2006/relationships/oleObject" Target="../embeddings/oleObject1.bin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" Target="slide6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" Target="slide7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" Target="slide8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" Target="slide9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slide" Target="slide10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800000" y="892479"/>
            <a:ext cx="5867400" cy="1345791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429916" y="3462916"/>
            <a:ext cx="460756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ELEKTRONICKÉ </a:t>
            </a:r>
            <a:r>
              <a:rPr lang="cs-CZ" sz="3200" b="1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ZABEZPEČOVACÍ SYSTÉMY</a:t>
            </a:r>
          </a:p>
        </p:txBody>
      </p:sp>
    </p:spTree>
    <p:extLst>
      <p:ext uri="{BB962C8B-B14F-4D97-AF65-F5344CB8AC3E}">
        <p14:creationId xmlns:p14="http://schemas.microsoft.com/office/powerpoint/2010/main" val="39294954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655068" y="5269307"/>
            <a:ext cx="5867400" cy="1345791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Obdélník 7"/>
          <p:cNvSpPr/>
          <p:nvPr/>
        </p:nvSpPr>
        <p:spPr>
          <a:xfrm>
            <a:off x="262817" y="260648"/>
            <a:ext cx="8640960" cy="468052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412304" y="548094"/>
            <a:ext cx="8352928" cy="35317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projektu:  Nové ICT rozvíjí matematické a odborné kompetence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projektu:  CZ.1.07/1.5.00/34.0228</a:t>
            </a:r>
          </a:p>
          <a:p>
            <a:pPr>
              <a:lnSpc>
                <a:spcPct val="150000"/>
              </a:lnSpc>
            </a:pPr>
            <a:endParaRPr lang="cs-CZ" sz="5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školy:  Střední odborná škola Litovel, Komenského 677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materiálu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:  III/2-14-02_ELEKTRONICKÉ </a:t>
            </a:r>
            <a:r>
              <a:rPr lang="cs-CZ">
                <a:latin typeface="Times New Roman" pitchFamily="18" charset="0"/>
                <a:cs typeface="Times New Roman" pitchFamily="18" charset="0"/>
              </a:rPr>
              <a:t>ZABEZPEČOVACÍ 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SYSTÉMY-1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Autor:  Ing.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Janyška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L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ubomír</a:t>
            </a:r>
          </a:p>
          <a:p>
            <a:pPr>
              <a:lnSpc>
                <a:spcPct val="150000"/>
              </a:lnSpc>
            </a:pP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Tématický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okruh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: Inteligentní dům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Ročník:  III.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Datum tvorby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:  10.1.2014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12303" y="4149080"/>
            <a:ext cx="835292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>
                <a:latin typeface="Times New Roman" pitchFamily="18" charset="0"/>
                <a:cs typeface="Times New Roman" pitchFamily="18" charset="0"/>
              </a:rPr>
              <a:t>Autorem materiálu a všech jeho částí, není-li uvedeno jinak, je</a:t>
            </a:r>
          </a:p>
          <a:p>
            <a:r>
              <a:rPr lang="cs-CZ">
                <a:latin typeface="Times New Roman" pitchFamily="18" charset="0"/>
                <a:cs typeface="Times New Roman" pitchFamily="18" charset="0"/>
              </a:rPr>
              <a:t>						       Ing. </a:t>
            </a:r>
            <a:r>
              <a:rPr lang="cs-CZ" err="1">
                <a:latin typeface="Times New Roman" pitchFamily="18" charset="0"/>
                <a:cs typeface="Times New Roman" pitchFamily="18" charset="0"/>
              </a:rPr>
              <a:t>Janyška</a:t>
            </a:r>
            <a:r>
              <a:rPr lang="cs-CZ">
                <a:latin typeface="Times New Roman" pitchFamily="18" charset="0"/>
                <a:cs typeface="Times New Roman" pitchFamily="18" charset="0"/>
              </a:rPr>
              <a:t> Lubomír</a:t>
            </a:r>
          </a:p>
        </p:txBody>
      </p:sp>
      <p:pic>
        <p:nvPicPr>
          <p:cNvPr id="12" name="Picture 2" descr="G:\DUMY\LOGO SOS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77817" y="260648"/>
            <a:ext cx="1731665" cy="14554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Šipka doprava 6">
            <a:hlinkClick r:id="rId4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847803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611560" y="764704"/>
            <a:ext cx="8064896" cy="461665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  <a:scene3d>
              <a:camera prst="orthographicFront"/>
              <a:lightRig rig="threePt" dir="t"/>
            </a:scene3d>
            <a:sp3d contourW="12700">
              <a:contourClr>
                <a:srgbClr val="FF0000"/>
              </a:contourClr>
            </a:sp3d>
          </a:bodyPr>
          <a:lstStyle/>
          <a:p>
            <a:pPr algn="ctr"/>
            <a:r>
              <a:rPr lang="cs-CZ" sz="2400" smtClean="0">
                <a:solidFill>
                  <a:schemeClr val="bg1"/>
                </a:solidFill>
                <a:latin typeface="Times New Roman"/>
                <a:ea typeface="Times New Roman"/>
              </a:rPr>
              <a:t>Schematické </a:t>
            </a:r>
            <a:r>
              <a:rPr lang="cs-CZ" sz="2400">
                <a:solidFill>
                  <a:schemeClr val="bg1"/>
                </a:solidFill>
                <a:latin typeface="Times New Roman"/>
                <a:ea typeface="Times New Roman"/>
              </a:rPr>
              <a:t>znázornění systému </a:t>
            </a:r>
            <a:r>
              <a:rPr lang="cs-CZ" sz="2400" smtClean="0">
                <a:solidFill>
                  <a:schemeClr val="bg1"/>
                </a:solidFill>
                <a:latin typeface="Times New Roman"/>
                <a:ea typeface="Times New Roman"/>
              </a:rPr>
              <a:t>EZS</a:t>
            </a:r>
            <a:endParaRPr lang="cs-CZ" sz="2400">
              <a:solidFill>
                <a:schemeClr val="bg1"/>
              </a:solidFill>
              <a:latin typeface="Times New Roman"/>
              <a:ea typeface="Times New Roman"/>
            </a:endParaRPr>
          </a:p>
        </p:txBody>
      </p:sp>
      <p:sp>
        <p:nvSpPr>
          <p:cNvPr id="8" name="Šipka doprava 7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530639"/>
            <a:ext cx="7439025" cy="4610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249134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Šipka doprava 6">
            <a:hlinkClick r:id="rId3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618368" y="548680"/>
            <a:ext cx="8058088" cy="461665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</a:bodyPr>
          <a:lstStyle/>
          <a:p>
            <a:pPr lvl="1" algn="ctr"/>
            <a:r>
              <a:rPr lang="cs-CZ" sz="2400" smtClean="0">
                <a:solidFill>
                  <a:schemeClr val="bg1"/>
                </a:solidFill>
                <a:latin typeface="Times New Roman"/>
                <a:ea typeface="Times New Roman"/>
              </a:rPr>
              <a:t>Základní definované stupně zabezpečení</a:t>
            </a:r>
            <a:endParaRPr lang="cs-CZ" sz="2400">
              <a:solidFill>
                <a:schemeClr val="bg1"/>
              </a:solidFill>
              <a:latin typeface="Times New Roman"/>
              <a:ea typeface="Times New Roman"/>
            </a:endParaRPr>
          </a:p>
        </p:txBody>
      </p:sp>
      <p:graphicFrame>
        <p:nvGraphicFramePr>
          <p:cNvPr id="9" name="Objekt 8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542058468"/>
              </p:ext>
            </p:extLst>
          </p:nvPr>
        </p:nvGraphicFramePr>
        <p:xfrm>
          <a:off x="709469" y="1561790"/>
          <a:ext cx="7966987" cy="2970524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58" name="Dokument" r:id="rId5" imgW="5918725" imgH="2205870" progId="Word.Document.12">
                  <p:embed/>
                </p:oleObj>
              </mc:Choice>
              <mc:Fallback>
                <p:oleObj name="Dokument" r:id="rId5" imgW="5918725" imgH="2205870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6"/>
                      <a:stretch>
                        <a:fillRect/>
                      </a:stretch>
                    </p:blipFill>
                    <p:spPr>
                      <a:xfrm>
                        <a:off x="709469" y="1561790"/>
                        <a:ext cx="7966987" cy="2970524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2" name="Obdélník 1"/>
          <p:cNvSpPr/>
          <p:nvPr/>
        </p:nvSpPr>
        <p:spPr>
          <a:xfrm>
            <a:off x="625176" y="4797152"/>
            <a:ext cx="8051280" cy="461665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</a:bodyPr>
          <a:lstStyle/>
          <a:p>
            <a:pPr lvl="1" algn="ctr"/>
            <a:r>
              <a:rPr lang="cs-CZ" sz="2400">
                <a:solidFill>
                  <a:schemeClr val="bg1"/>
                </a:solidFill>
                <a:latin typeface="Times New Roman"/>
                <a:ea typeface="Times New Roman"/>
              </a:rPr>
              <a:t>Rozdělení prvků EZS</a:t>
            </a:r>
          </a:p>
        </p:txBody>
      </p:sp>
    </p:spTree>
    <p:extLst>
      <p:ext uri="{BB962C8B-B14F-4D97-AF65-F5344CB8AC3E}">
        <p14:creationId xmlns:p14="http://schemas.microsoft.com/office/powerpoint/2010/main" val="22275536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Šipka doprava 11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 Box 2"/>
          <p:cNvSpPr txBox="1">
            <a:spLocks noChangeArrowheads="1"/>
          </p:cNvSpPr>
          <p:nvPr/>
        </p:nvSpPr>
        <p:spPr bwMode="auto">
          <a:xfrm>
            <a:off x="683568" y="2650287"/>
            <a:ext cx="1944216" cy="1295345"/>
          </a:xfrm>
          <a:prstGeom prst="rect">
            <a:avLst/>
          </a:prstGeom>
          <a:solidFill>
            <a:schemeClr val="bg2">
              <a:lumMod val="75000"/>
            </a:schemeClr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cs-CZ" sz="2400">
                <a:solidFill>
                  <a:schemeClr val="bg1"/>
                </a:solidFill>
                <a:latin typeface="Times New Roman"/>
                <a:ea typeface="Times New Roman"/>
              </a:rPr>
              <a:t>PRVKY PLÁŚŤOVÉ OCHRANY</a:t>
            </a:r>
          </a:p>
        </p:txBody>
      </p:sp>
      <p:sp>
        <p:nvSpPr>
          <p:cNvPr id="8" name="Text Box 3"/>
          <p:cNvSpPr txBox="1">
            <a:spLocks noChangeArrowheads="1"/>
          </p:cNvSpPr>
          <p:nvPr/>
        </p:nvSpPr>
        <p:spPr bwMode="auto">
          <a:xfrm>
            <a:off x="3548948" y="680120"/>
            <a:ext cx="4839476" cy="457200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</a:pPr>
            <a:r>
              <a:rPr lang="cs-CZ" sz="2400">
                <a:latin typeface="Times New Roman"/>
                <a:ea typeface="Times New Roman"/>
              </a:rPr>
              <a:t>Magnetické kontakty</a:t>
            </a:r>
          </a:p>
        </p:txBody>
      </p:sp>
      <p:sp>
        <p:nvSpPr>
          <p:cNvPr id="9" name="Text Box 4"/>
          <p:cNvSpPr txBox="1">
            <a:spLocks noChangeArrowheads="1"/>
          </p:cNvSpPr>
          <p:nvPr/>
        </p:nvSpPr>
        <p:spPr bwMode="auto">
          <a:xfrm>
            <a:off x="3548948" y="1412776"/>
            <a:ext cx="4826311" cy="457200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</a:pPr>
            <a:r>
              <a:rPr lang="cs-CZ" sz="2400">
                <a:latin typeface="Times New Roman"/>
                <a:ea typeface="Times New Roman"/>
              </a:rPr>
              <a:t>Čidla na ochranu  prosklených ploch</a:t>
            </a:r>
          </a:p>
        </p:txBody>
      </p:sp>
      <p:sp>
        <p:nvSpPr>
          <p:cNvPr id="10" name="Text Box 5"/>
          <p:cNvSpPr txBox="1">
            <a:spLocks noChangeArrowheads="1"/>
          </p:cNvSpPr>
          <p:nvPr/>
        </p:nvSpPr>
        <p:spPr bwMode="auto">
          <a:xfrm>
            <a:off x="3548948" y="2193087"/>
            <a:ext cx="4850515" cy="457200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</a:pPr>
            <a:r>
              <a:rPr lang="cs-CZ" sz="2400">
                <a:latin typeface="Times New Roman"/>
                <a:ea typeface="Times New Roman"/>
              </a:rPr>
              <a:t>Mechanické kontakty</a:t>
            </a:r>
          </a:p>
        </p:txBody>
      </p:sp>
      <p:sp>
        <p:nvSpPr>
          <p:cNvPr id="11" name="Text Box 6"/>
          <p:cNvSpPr txBox="1">
            <a:spLocks noChangeArrowheads="1"/>
          </p:cNvSpPr>
          <p:nvPr/>
        </p:nvSpPr>
        <p:spPr bwMode="auto">
          <a:xfrm>
            <a:off x="3542365" y="2924944"/>
            <a:ext cx="4839476" cy="457200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</a:pPr>
            <a:r>
              <a:rPr lang="cs-CZ" sz="2400">
                <a:latin typeface="Times New Roman"/>
                <a:ea typeface="Times New Roman"/>
              </a:rPr>
              <a:t>Vibrační čidla</a:t>
            </a:r>
          </a:p>
        </p:txBody>
      </p:sp>
      <p:sp>
        <p:nvSpPr>
          <p:cNvPr id="13" name="Text Box 7"/>
          <p:cNvSpPr txBox="1">
            <a:spLocks noChangeArrowheads="1"/>
          </p:cNvSpPr>
          <p:nvPr/>
        </p:nvSpPr>
        <p:spPr bwMode="auto">
          <a:xfrm>
            <a:off x="3548948" y="3717032"/>
            <a:ext cx="4850515" cy="457200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ts val="1000"/>
              </a:spcAft>
            </a:pPr>
            <a:r>
              <a:rPr lang="cs-CZ" sz="2400">
                <a:latin typeface="Times New Roman"/>
                <a:ea typeface="Times New Roman"/>
              </a:rPr>
              <a:t>Poplachové </a:t>
            </a:r>
            <a:r>
              <a:rPr lang="cs-CZ" sz="2400" smtClean="0">
                <a:latin typeface="Times New Roman"/>
                <a:ea typeface="Times New Roman"/>
              </a:rPr>
              <a:t>folie,tapety,polepy</a:t>
            </a:r>
            <a:endParaRPr lang="cs-CZ" sz="2400">
              <a:latin typeface="Times New Roman"/>
              <a:ea typeface="Times New Roman"/>
            </a:endParaRPr>
          </a:p>
        </p:txBody>
      </p:sp>
      <p:sp>
        <p:nvSpPr>
          <p:cNvPr id="14" name="Text Box 8"/>
          <p:cNvSpPr txBox="1">
            <a:spLocks noChangeArrowheads="1"/>
          </p:cNvSpPr>
          <p:nvPr/>
        </p:nvSpPr>
        <p:spPr bwMode="auto">
          <a:xfrm>
            <a:off x="3548948" y="4509120"/>
            <a:ext cx="4839476" cy="457200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R="0" lvl="0" indent="0" fontAlgn="base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</a:pPr>
            <a:r>
              <a:rPr lang="cs-CZ" sz="2400">
                <a:latin typeface="Times New Roman"/>
                <a:ea typeface="Times New Roman"/>
              </a:rPr>
              <a:t>Drátová čidla</a:t>
            </a:r>
          </a:p>
        </p:txBody>
      </p:sp>
      <p:sp>
        <p:nvSpPr>
          <p:cNvPr id="15" name="Text Box 9"/>
          <p:cNvSpPr txBox="1">
            <a:spLocks noChangeArrowheads="1"/>
          </p:cNvSpPr>
          <p:nvPr/>
        </p:nvSpPr>
        <p:spPr bwMode="auto">
          <a:xfrm>
            <a:off x="3548948" y="5301208"/>
            <a:ext cx="4839476" cy="457200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ts val="1000"/>
              </a:spcAft>
            </a:pPr>
            <a:r>
              <a:rPr lang="cs-CZ" sz="2400">
                <a:latin typeface="Times New Roman"/>
                <a:ea typeface="Times New Roman"/>
              </a:rPr>
              <a:t>Rozpěrné tyče</a:t>
            </a:r>
          </a:p>
        </p:txBody>
      </p:sp>
      <p:sp>
        <p:nvSpPr>
          <p:cNvPr id="17" name="Šipka doprava 16"/>
          <p:cNvSpPr/>
          <p:nvPr/>
        </p:nvSpPr>
        <p:spPr>
          <a:xfrm>
            <a:off x="2843808" y="793134"/>
            <a:ext cx="504056" cy="30060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Šipka doprava 17"/>
          <p:cNvSpPr/>
          <p:nvPr/>
        </p:nvSpPr>
        <p:spPr>
          <a:xfrm>
            <a:off x="2843808" y="1484803"/>
            <a:ext cx="504056" cy="30060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Šipka doprava 18"/>
          <p:cNvSpPr/>
          <p:nvPr/>
        </p:nvSpPr>
        <p:spPr>
          <a:xfrm>
            <a:off x="2828141" y="2271383"/>
            <a:ext cx="504056" cy="30060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Šipka doprava 19"/>
          <p:cNvSpPr/>
          <p:nvPr/>
        </p:nvSpPr>
        <p:spPr>
          <a:xfrm>
            <a:off x="2828141" y="3003240"/>
            <a:ext cx="504056" cy="30060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Šipka doprava 20"/>
          <p:cNvSpPr/>
          <p:nvPr/>
        </p:nvSpPr>
        <p:spPr>
          <a:xfrm>
            <a:off x="2843808" y="3795328"/>
            <a:ext cx="504056" cy="30060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Šipka doprava 21"/>
          <p:cNvSpPr/>
          <p:nvPr/>
        </p:nvSpPr>
        <p:spPr>
          <a:xfrm>
            <a:off x="2828141" y="4587416"/>
            <a:ext cx="504056" cy="30060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Šipka doprava 22"/>
          <p:cNvSpPr/>
          <p:nvPr/>
        </p:nvSpPr>
        <p:spPr>
          <a:xfrm>
            <a:off x="2828141" y="5379504"/>
            <a:ext cx="504056" cy="30060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" name="Přímá spojnice 2"/>
          <p:cNvCxnSpPr/>
          <p:nvPr/>
        </p:nvCxnSpPr>
        <p:spPr>
          <a:xfrm>
            <a:off x="2771800" y="793134"/>
            <a:ext cx="0" cy="488697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391518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 animBg="1"/>
      <p:bldP spid="11" grpId="0" animBg="1"/>
      <p:bldP spid="13" grpId="0" animBg="1"/>
      <p:bldP spid="14" grpId="0" animBg="1"/>
      <p:bldP spid="1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Šipka doprava 11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 Box 2"/>
          <p:cNvSpPr txBox="1">
            <a:spLocks noChangeArrowheads="1"/>
          </p:cNvSpPr>
          <p:nvPr/>
        </p:nvSpPr>
        <p:spPr bwMode="auto">
          <a:xfrm>
            <a:off x="655231" y="993703"/>
            <a:ext cx="1944216" cy="1295345"/>
          </a:xfrm>
          <a:prstGeom prst="rect">
            <a:avLst/>
          </a:prstGeom>
          <a:solidFill>
            <a:schemeClr val="bg2">
              <a:lumMod val="75000"/>
            </a:schemeClr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 algn="ctr" fontAlgn="base">
              <a:spcBef>
                <a:spcPct val="0"/>
              </a:spcBef>
              <a:spcAft>
                <a:spcPct val="0"/>
              </a:spcAft>
            </a:pPr>
            <a:r>
              <a:rPr lang="cs-CZ" sz="2400">
                <a:solidFill>
                  <a:schemeClr val="bg1"/>
                </a:solidFill>
                <a:latin typeface="Times New Roman"/>
                <a:ea typeface="Times New Roman"/>
              </a:rPr>
              <a:t>PRVKY TÍSŇOVÉ </a:t>
            </a:r>
            <a:r>
              <a:rPr lang="cs-CZ" sz="2400" smtClean="0">
                <a:solidFill>
                  <a:schemeClr val="bg1"/>
                </a:solidFill>
                <a:latin typeface="Times New Roman"/>
                <a:ea typeface="Times New Roman"/>
              </a:rPr>
              <a:t>OCHRANY</a:t>
            </a:r>
            <a:endParaRPr lang="cs-CZ" sz="2400">
              <a:solidFill>
                <a:schemeClr val="bg1"/>
              </a:solidFill>
              <a:latin typeface="Times New Roman"/>
              <a:ea typeface="Times New Roman"/>
            </a:endParaRPr>
          </a:p>
        </p:txBody>
      </p:sp>
      <p:sp>
        <p:nvSpPr>
          <p:cNvPr id="8" name="Text Box 3"/>
          <p:cNvSpPr txBox="1">
            <a:spLocks noChangeArrowheads="1"/>
          </p:cNvSpPr>
          <p:nvPr/>
        </p:nvSpPr>
        <p:spPr bwMode="auto">
          <a:xfrm>
            <a:off x="3548948" y="680120"/>
            <a:ext cx="4839476" cy="457200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cs-CZ" sz="2400">
                <a:latin typeface="Times New Roman"/>
                <a:ea typeface="Times New Roman"/>
              </a:rPr>
              <a:t>Veřejné  tísňové hlásiče</a:t>
            </a:r>
          </a:p>
        </p:txBody>
      </p:sp>
      <p:sp>
        <p:nvSpPr>
          <p:cNvPr id="9" name="Text Box 4"/>
          <p:cNvSpPr txBox="1">
            <a:spLocks noChangeArrowheads="1"/>
          </p:cNvSpPr>
          <p:nvPr/>
        </p:nvSpPr>
        <p:spPr bwMode="auto">
          <a:xfrm>
            <a:off x="3548948" y="1412776"/>
            <a:ext cx="4826311" cy="457200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ts val="1000"/>
              </a:spcAft>
            </a:pPr>
            <a:r>
              <a:rPr lang="cs-CZ" sz="2400">
                <a:latin typeface="Times New Roman"/>
                <a:ea typeface="Times New Roman"/>
              </a:rPr>
              <a:t>Skryté tísňové hlásiče</a:t>
            </a:r>
          </a:p>
        </p:txBody>
      </p:sp>
      <p:sp>
        <p:nvSpPr>
          <p:cNvPr id="10" name="Text Box 5"/>
          <p:cNvSpPr txBox="1">
            <a:spLocks noChangeArrowheads="1"/>
          </p:cNvSpPr>
          <p:nvPr/>
        </p:nvSpPr>
        <p:spPr bwMode="auto">
          <a:xfrm>
            <a:off x="3548948" y="2193087"/>
            <a:ext cx="4850515" cy="457200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ts val="1000"/>
              </a:spcAft>
            </a:pPr>
            <a:r>
              <a:rPr lang="cs-CZ" sz="2400">
                <a:latin typeface="Times New Roman"/>
                <a:ea typeface="Times New Roman"/>
              </a:rPr>
              <a:t>Osobní tísňové hlásiče</a:t>
            </a:r>
          </a:p>
        </p:txBody>
      </p:sp>
      <p:sp>
        <p:nvSpPr>
          <p:cNvPr id="11" name="Text Box 6"/>
          <p:cNvSpPr txBox="1">
            <a:spLocks noChangeArrowheads="1"/>
          </p:cNvSpPr>
          <p:nvPr/>
        </p:nvSpPr>
        <p:spPr bwMode="auto">
          <a:xfrm>
            <a:off x="3542365" y="2924944"/>
            <a:ext cx="4839476" cy="457200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cs-CZ" sz="2400">
                <a:latin typeface="Times New Roman"/>
                <a:ea typeface="Times New Roman"/>
              </a:rPr>
              <a:t>Blokovací zámky</a:t>
            </a:r>
          </a:p>
        </p:txBody>
      </p:sp>
      <p:sp>
        <p:nvSpPr>
          <p:cNvPr id="13" name="Text Box 7"/>
          <p:cNvSpPr txBox="1">
            <a:spLocks noChangeArrowheads="1"/>
          </p:cNvSpPr>
          <p:nvPr/>
        </p:nvSpPr>
        <p:spPr bwMode="auto">
          <a:xfrm>
            <a:off x="3548948" y="3717032"/>
            <a:ext cx="4850515" cy="457200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cs-CZ" sz="2400">
                <a:latin typeface="Times New Roman"/>
                <a:ea typeface="Times New Roman"/>
              </a:rPr>
              <a:t>Spínací a propouštěcí zámky</a:t>
            </a:r>
          </a:p>
        </p:txBody>
      </p:sp>
      <p:sp>
        <p:nvSpPr>
          <p:cNvPr id="14" name="Text Box 8"/>
          <p:cNvSpPr txBox="1">
            <a:spLocks noChangeArrowheads="1"/>
          </p:cNvSpPr>
          <p:nvPr/>
        </p:nvSpPr>
        <p:spPr bwMode="auto">
          <a:xfrm>
            <a:off x="3548948" y="4509120"/>
            <a:ext cx="4839476" cy="457200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cs-CZ" sz="2400">
                <a:latin typeface="Times New Roman"/>
                <a:ea typeface="Times New Roman"/>
              </a:rPr>
              <a:t>Kódové klávesnice</a:t>
            </a:r>
          </a:p>
        </p:txBody>
      </p:sp>
      <p:sp>
        <p:nvSpPr>
          <p:cNvPr id="15" name="Text Box 9"/>
          <p:cNvSpPr txBox="1">
            <a:spLocks noChangeArrowheads="1"/>
          </p:cNvSpPr>
          <p:nvPr/>
        </p:nvSpPr>
        <p:spPr bwMode="auto">
          <a:xfrm>
            <a:off x="3548948" y="5301208"/>
            <a:ext cx="4839476" cy="457200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cs-CZ" sz="2400">
                <a:latin typeface="Times New Roman"/>
                <a:ea typeface="Times New Roman"/>
              </a:rPr>
              <a:t>Ovládací a indikační díly</a:t>
            </a:r>
          </a:p>
        </p:txBody>
      </p:sp>
      <p:sp>
        <p:nvSpPr>
          <p:cNvPr id="17" name="Šipka doprava 16"/>
          <p:cNvSpPr/>
          <p:nvPr/>
        </p:nvSpPr>
        <p:spPr>
          <a:xfrm>
            <a:off x="2843808" y="793134"/>
            <a:ext cx="504056" cy="30060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Šipka doprava 17"/>
          <p:cNvSpPr/>
          <p:nvPr/>
        </p:nvSpPr>
        <p:spPr>
          <a:xfrm>
            <a:off x="2843808" y="1484803"/>
            <a:ext cx="504056" cy="30060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Šipka doprava 18"/>
          <p:cNvSpPr/>
          <p:nvPr/>
        </p:nvSpPr>
        <p:spPr>
          <a:xfrm>
            <a:off x="2828141" y="2271383"/>
            <a:ext cx="504056" cy="30060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Šipka doprava 19"/>
          <p:cNvSpPr/>
          <p:nvPr/>
        </p:nvSpPr>
        <p:spPr>
          <a:xfrm>
            <a:off x="2828141" y="3003240"/>
            <a:ext cx="504056" cy="30060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Šipka doprava 20"/>
          <p:cNvSpPr/>
          <p:nvPr/>
        </p:nvSpPr>
        <p:spPr>
          <a:xfrm>
            <a:off x="2843808" y="3795328"/>
            <a:ext cx="504056" cy="30060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Šipka doprava 21"/>
          <p:cNvSpPr/>
          <p:nvPr/>
        </p:nvSpPr>
        <p:spPr>
          <a:xfrm>
            <a:off x="2828141" y="4587416"/>
            <a:ext cx="504056" cy="30060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Šipka doprava 22"/>
          <p:cNvSpPr/>
          <p:nvPr/>
        </p:nvSpPr>
        <p:spPr>
          <a:xfrm>
            <a:off x="2828141" y="5379504"/>
            <a:ext cx="504056" cy="30060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Text Box 2"/>
          <p:cNvSpPr txBox="1">
            <a:spLocks noChangeArrowheads="1"/>
          </p:cNvSpPr>
          <p:nvPr/>
        </p:nvSpPr>
        <p:spPr bwMode="auto">
          <a:xfrm>
            <a:off x="539552" y="3822944"/>
            <a:ext cx="1944216" cy="914776"/>
          </a:xfrm>
          <a:prstGeom prst="rect">
            <a:avLst/>
          </a:prstGeom>
          <a:solidFill>
            <a:schemeClr val="bg2">
              <a:lumMod val="75000"/>
            </a:schemeClr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algn="ctr"/>
            <a:r>
              <a:rPr lang="cs-CZ" sz="2400">
                <a:solidFill>
                  <a:schemeClr val="bg1"/>
                </a:solidFill>
                <a:latin typeface="Times New Roman"/>
                <a:ea typeface="Times New Roman"/>
              </a:rPr>
              <a:t>OVLÁDACÍ ZAŘÍZENÍ</a:t>
            </a:r>
          </a:p>
        </p:txBody>
      </p:sp>
      <p:cxnSp>
        <p:nvCxnSpPr>
          <p:cNvPr id="3" name="Přímá spojnice 2"/>
          <p:cNvCxnSpPr/>
          <p:nvPr/>
        </p:nvCxnSpPr>
        <p:spPr>
          <a:xfrm>
            <a:off x="2708142" y="793133"/>
            <a:ext cx="0" cy="177885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Přímá spojnice 4"/>
          <p:cNvCxnSpPr/>
          <p:nvPr/>
        </p:nvCxnSpPr>
        <p:spPr>
          <a:xfrm>
            <a:off x="2699792" y="3003240"/>
            <a:ext cx="0" cy="275516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480402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 animBg="1"/>
      <p:bldP spid="11" grpId="0" animBg="1"/>
      <p:bldP spid="13" grpId="0" animBg="1"/>
      <p:bldP spid="14" grpId="0" animBg="1"/>
      <p:bldP spid="15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Šipka doprava 11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 Box 2"/>
          <p:cNvSpPr txBox="1">
            <a:spLocks noChangeArrowheads="1"/>
          </p:cNvSpPr>
          <p:nvPr/>
        </p:nvSpPr>
        <p:spPr bwMode="auto">
          <a:xfrm>
            <a:off x="463543" y="1558996"/>
            <a:ext cx="2308256" cy="1199385"/>
          </a:xfrm>
          <a:prstGeom prst="rect">
            <a:avLst/>
          </a:prstGeom>
          <a:solidFill>
            <a:schemeClr val="bg2">
              <a:lumMod val="75000"/>
            </a:schemeClr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algn="ctr"/>
            <a:r>
              <a:rPr lang="cs-CZ" sz="2400" smtClean="0">
                <a:solidFill>
                  <a:schemeClr val="bg1"/>
                </a:solidFill>
                <a:latin typeface="Times New Roman"/>
                <a:ea typeface="Times New Roman"/>
              </a:rPr>
              <a:t>POPLACHOVÉ </a:t>
            </a:r>
            <a:r>
              <a:rPr lang="cs-CZ" sz="2400">
                <a:solidFill>
                  <a:schemeClr val="bg1"/>
                </a:solidFill>
                <a:latin typeface="Times New Roman"/>
                <a:ea typeface="Times New Roman"/>
              </a:rPr>
              <a:t>ÚSTŘEDNY EZS</a:t>
            </a:r>
          </a:p>
        </p:txBody>
      </p:sp>
      <p:sp>
        <p:nvSpPr>
          <p:cNvPr id="8" name="Text Box 3"/>
          <p:cNvSpPr txBox="1">
            <a:spLocks noChangeArrowheads="1"/>
          </p:cNvSpPr>
          <p:nvPr/>
        </p:nvSpPr>
        <p:spPr bwMode="auto">
          <a:xfrm>
            <a:off x="3548948" y="680120"/>
            <a:ext cx="4926424" cy="457200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cs-CZ" sz="2400">
                <a:latin typeface="Times New Roman"/>
                <a:ea typeface="Times New Roman"/>
              </a:rPr>
              <a:t>Klasické smyčkové ústředny</a:t>
            </a:r>
          </a:p>
        </p:txBody>
      </p:sp>
      <p:sp>
        <p:nvSpPr>
          <p:cNvPr id="9" name="Text Box 4"/>
          <p:cNvSpPr txBox="1">
            <a:spLocks noChangeArrowheads="1"/>
          </p:cNvSpPr>
          <p:nvPr/>
        </p:nvSpPr>
        <p:spPr bwMode="auto">
          <a:xfrm>
            <a:off x="3548948" y="1412776"/>
            <a:ext cx="4926424" cy="457200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cs-CZ" sz="2400">
                <a:latin typeface="Times New Roman"/>
                <a:ea typeface="Times New Roman"/>
              </a:rPr>
              <a:t>Ústředny s přímou adresací</a:t>
            </a:r>
          </a:p>
        </p:txBody>
      </p:sp>
      <p:sp>
        <p:nvSpPr>
          <p:cNvPr id="10" name="Text Box 5"/>
          <p:cNvSpPr txBox="1">
            <a:spLocks noChangeArrowheads="1"/>
          </p:cNvSpPr>
          <p:nvPr/>
        </p:nvSpPr>
        <p:spPr bwMode="auto">
          <a:xfrm>
            <a:off x="3548948" y="2114791"/>
            <a:ext cx="4926424" cy="457200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cs-CZ" sz="2400">
                <a:latin typeface="Times New Roman"/>
                <a:ea typeface="Times New Roman"/>
              </a:rPr>
              <a:t>Ústředny smíšeného typu</a:t>
            </a:r>
          </a:p>
        </p:txBody>
      </p:sp>
      <p:sp>
        <p:nvSpPr>
          <p:cNvPr id="14" name="Text Box 8"/>
          <p:cNvSpPr txBox="1">
            <a:spLocks noChangeArrowheads="1"/>
          </p:cNvSpPr>
          <p:nvPr/>
        </p:nvSpPr>
        <p:spPr bwMode="auto">
          <a:xfrm>
            <a:off x="3548948" y="2758381"/>
            <a:ext cx="4926424" cy="898001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cs-CZ" sz="2400">
                <a:latin typeface="Times New Roman"/>
                <a:ea typeface="Times New Roman"/>
              </a:rPr>
              <a:t>Ústředny s bezdrátovým přenosem signálu od čidel</a:t>
            </a:r>
          </a:p>
        </p:txBody>
      </p:sp>
      <p:sp>
        <p:nvSpPr>
          <p:cNvPr id="15" name="Text Box 9"/>
          <p:cNvSpPr txBox="1">
            <a:spLocks noChangeArrowheads="1"/>
          </p:cNvSpPr>
          <p:nvPr/>
        </p:nvSpPr>
        <p:spPr bwMode="auto">
          <a:xfrm>
            <a:off x="3548948" y="5379504"/>
            <a:ext cx="4926424" cy="457200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cs-CZ" sz="2400">
                <a:latin typeface="Times New Roman"/>
                <a:ea typeface="Times New Roman"/>
              </a:rPr>
              <a:t>Kapacitní čidla</a:t>
            </a:r>
          </a:p>
        </p:txBody>
      </p:sp>
      <p:sp>
        <p:nvSpPr>
          <p:cNvPr id="17" name="Šipka doprava 16"/>
          <p:cNvSpPr/>
          <p:nvPr/>
        </p:nvSpPr>
        <p:spPr>
          <a:xfrm>
            <a:off x="2987824" y="787665"/>
            <a:ext cx="504056" cy="30060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Šipka doprava 17"/>
          <p:cNvSpPr/>
          <p:nvPr/>
        </p:nvSpPr>
        <p:spPr>
          <a:xfrm>
            <a:off x="2987824" y="1484803"/>
            <a:ext cx="504056" cy="30060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Šipka doprava 18"/>
          <p:cNvSpPr/>
          <p:nvPr/>
        </p:nvSpPr>
        <p:spPr>
          <a:xfrm>
            <a:off x="2987824" y="2193087"/>
            <a:ext cx="504056" cy="30060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Šipka doprava 19"/>
          <p:cNvSpPr/>
          <p:nvPr/>
        </p:nvSpPr>
        <p:spPr>
          <a:xfrm>
            <a:off x="2992205" y="3046805"/>
            <a:ext cx="504056" cy="30060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Šipka doprava 21"/>
          <p:cNvSpPr/>
          <p:nvPr/>
        </p:nvSpPr>
        <p:spPr>
          <a:xfrm>
            <a:off x="2991171" y="4754952"/>
            <a:ext cx="504056" cy="30060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Šipka doprava 22"/>
          <p:cNvSpPr/>
          <p:nvPr/>
        </p:nvSpPr>
        <p:spPr>
          <a:xfrm>
            <a:off x="2990720" y="5457800"/>
            <a:ext cx="504056" cy="30060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Text Box 2"/>
          <p:cNvSpPr txBox="1">
            <a:spLocks noChangeArrowheads="1"/>
          </p:cNvSpPr>
          <p:nvPr/>
        </p:nvSpPr>
        <p:spPr bwMode="auto">
          <a:xfrm>
            <a:off x="513714" y="4509120"/>
            <a:ext cx="2258085" cy="1135897"/>
          </a:xfrm>
          <a:prstGeom prst="rect">
            <a:avLst/>
          </a:prstGeom>
          <a:solidFill>
            <a:schemeClr val="bg2">
              <a:lumMod val="75000"/>
            </a:schemeClr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algn="ctr"/>
            <a:r>
              <a:rPr lang="cs-CZ" sz="2400">
                <a:solidFill>
                  <a:schemeClr val="bg1"/>
                </a:solidFill>
                <a:latin typeface="Times New Roman"/>
                <a:ea typeface="Times New Roman"/>
              </a:rPr>
              <a:t>PRVKY PŘEDMĚTOVÉ OCHRANY</a:t>
            </a:r>
          </a:p>
        </p:txBody>
      </p:sp>
      <p:cxnSp>
        <p:nvCxnSpPr>
          <p:cNvPr id="3" name="Přímá spojnice 2"/>
          <p:cNvCxnSpPr/>
          <p:nvPr/>
        </p:nvCxnSpPr>
        <p:spPr>
          <a:xfrm>
            <a:off x="2828141" y="793133"/>
            <a:ext cx="15667" cy="273111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Text Box 9"/>
          <p:cNvSpPr txBox="1">
            <a:spLocks noChangeArrowheads="1"/>
          </p:cNvSpPr>
          <p:nvPr/>
        </p:nvSpPr>
        <p:spPr bwMode="auto">
          <a:xfrm>
            <a:off x="3548948" y="4656690"/>
            <a:ext cx="4926424" cy="497132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cs-CZ" sz="2400">
                <a:latin typeface="Times New Roman"/>
                <a:ea typeface="Times New Roman"/>
              </a:rPr>
              <a:t>Čidla na ochranu závšených předmětů</a:t>
            </a:r>
          </a:p>
        </p:txBody>
      </p:sp>
      <p:cxnSp>
        <p:nvCxnSpPr>
          <p:cNvPr id="30" name="Přímá spojnice 29"/>
          <p:cNvCxnSpPr/>
          <p:nvPr/>
        </p:nvCxnSpPr>
        <p:spPr>
          <a:xfrm flipH="1">
            <a:off x="2828141" y="4011352"/>
            <a:ext cx="7833" cy="174705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Text Box 9"/>
          <p:cNvSpPr txBox="1">
            <a:spLocks noChangeArrowheads="1"/>
          </p:cNvSpPr>
          <p:nvPr/>
        </p:nvSpPr>
        <p:spPr bwMode="auto">
          <a:xfrm>
            <a:off x="3541588" y="3933056"/>
            <a:ext cx="4926424" cy="457200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cs-CZ" sz="2400">
                <a:latin typeface="Times New Roman"/>
                <a:ea typeface="Times New Roman"/>
              </a:rPr>
              <a:t>Otřesová čidla</a:t>
            </a:r>
          </a:p>
        </p:txBody>
      </p:sp>
      <p:sp>
        <p:nvSpPr>
          <p:cNvPr id="32" name="Šipka doprava 31"/>
          <p:cNvSpPr/>
          <p:nvPr/>
        </p:nvSpPr>
        <p:spPr>
          <a:xfrm>
            <a:off x="2992205" y="4011352"/>
            <a:ext cx="504056" cy="30060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858519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 animBg="1"/>
      <p:bldP spid="14" grpId="0" animBg="1"/>
      <p:bldP spid="15" grpId="0" animBg="1"/>
      <p:bldP spid="28" grpId="0" animBg="1"/>
      <p:bldP spid="31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Šipka doprava 11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 Box 2"/>
          <p:cNvSpPr txBox="1">
            <a:spLocks noChangeArrowheads="1"/>
          </p:cNvSpPr>
          <p:nvPr/>
        </p:nvSpPr>
        <p:spPr bwMode="auto">
          <a:xfrm>
            <a:off x="463543" y="1558996"/>
            <a:ext cx="2232248" cy="1199385"/>
          </a:xfrm>
          <a:prstGeom prst="rect">
            <a:avLst/>
          </a:prstGeom>
          <a:solidFill>
            <a:schemeClr val="bg2">
              <a:lumMod val="75000"/>
            </a:schemeClr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cs-CZ" sz="2400">
                <a:solidFill>
                  <a:schemeClr val="bg1"/>
                </a:solidFill>
                <a:latin typeface="Times New Roman"/>
                <a:ea typeface="Times New Roman"/>
              </a:rPr>
              <a:t>PRVKY PROSTOROVÉ OCHRANY</a:t>
            </a:r>
          </a:p>
        </p:txBody>
      </p:sp>
      <p:sp>
        <p:nvSpPr>
          <p:cNvPr id="8" name="Text Box 3"/>
          <p:cNvSpPr txBox="1">
            <a:spLocks noChangeArrowheads="1"/>
          </p:cNvSpPr>
          <p:nvPr/>
        </p:nvSpPr>
        <p:spPr bwMode="auto">
          <a:xfrm>
            <a:off x="3548948" y="680120"/>
            <a:ext cx="4839476" cy="457200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cs-CZ" sz="2400">
                <a:latin typeface="Times New Roman"/>
                <a:ea typeface="Times New Roman"/>
              </a:rPr>
              <a:t>Aktivní infračervené čidla</a:t>
            </a:r>
          </a:p>
          <a:p>
            <a:endParaRPr lang="cs-CZ" sz="2400">
              <a:latin typeface="Times New Roman"/>
              <a:ea typeface="Times New Roman"/>
            </a:endParaRPr>
          </a:p>
        </p:txBody>
      </p:sp>
      <p:sp>
        <p:nvSpPr>
          <p:cNvPr id="9" name="Text Box 4"/>
          <p:cNvSpPr txBox="1">
            <a:spLocks noChangeArrowheads="1"/>
          </p:cNvSpPr>
          <p:nvPr/>
        </p:nvSpPr>
        <p:spPr bwMode="auto">
          <a:xfrm>
            <a:off x="3548948" y="1412776"/>
            <a:ext cx="4826311" cy="457200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cs-CZ" sz="2400">
                <a:latin typeface="Times New Roman"/>
                <a:ea typeface="Times New Roman"/>
              </a:rPr>
              <a:t>Pasivní infračervené čidla</a:t>
            </a:r>
          </a:p>
          <a:p>
            <a:endParaRPr lang="cs-CZ" sz="2400">
              <a:latin typeface="Times New Roman"/>
              <a:ea typeface="Times New Roman"/>
            </a:endParaRPr>
          </a:p>
        </p:txBody>
      </p:sp>
      <p:sp>
        <p:nvSpPr>
          <p:cNvPr id="10" name="Text Box 5"/>
          <p:cNvSpPr txBox="1">
            <a:spLocks noChangeArrowheads="1"/>
          </p:cNvSpPr>
          <p:nvPr/>
        </p:nvSpPr>
        <p:spPr bwMode="auto">
          <a:xfrm>
            <a:off x="3537909" y="2193087"/>
            <a:ext cx="4850515" cy="457200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cs-CZ" sz="2400">
                <a:latin typeface="Times New Roman"/>
                <a:ea typeface="Times New Roman"/>
              </a:rPr>
              <a:t>Ultra zvuková čidla</a:t>
            </a:r>
          </a:p>
          <a:p>
            <a:endParaRPr lang="cs-CZ" sz="2400">
              <a:latin typeface="Times New Roman"/>
              <a:ea typeface="Times New Roman"/>
            </a:endParaRPr>
          </a:p>
        </p:txBody>
      </p:sp>
      <p:sp>
        <p:nvSpPr>
          <p:cNvPr id="14" name="Text Box 8"/>
          <p:cNvSpPr txBox="1">
            <a:spLocks noChangeArrowheads="1"/>
          </p:cNvSpPr>
          <p:nvPr/>
        </p:nvSpPr>
        <p:spPr bwMode="auto">
          <a:xfrm>
            <a:off x="3548948" y="2950529"/>
            <a:ext cx="4839476" cy="449000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cs-CZ" sz="2400">
                <a:latin typeface="Times New Roman"/>
                <a:ea typeface="Times New Roman"/>
              </a:rPr>
              <a:t>Mikrovlnná čidla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 sz="2400">
              <a:latin typeface="Times New Roman"/>
              <a:ea typeface="Times New Roman"/>
            </a:endParaRPr>
          </a:p>
        </p:txBody>
      </p:sp>
      <p:sp>
        <p:nvSpPr>
          <p:cNvPr id="15" name="Text Box 9"/>
          <p:cNvSpPr txBox="1">
            <a:spLocks noChangeArrowheads="1"/>
          </p:cNvSpPr>
          <p:nvPr/>
        </p:nvSpPr>
        <p:spPr bwMode="auto">
          <a:xfrm>
            <a:off x="3548948" y="5301208"/>
            <a:ext cx="4839476" cy="457200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cs-CZ" sz="2400">
                <a:latin typeface="Times New Roman"/>
                <a:ea typeface="Times New Roman"/>
              </a:rPr>
              <a:t>Nášlapné koberce</a:t>
            </a:r>
          </a:p>
        </p:txBody>
      </p:sp>
      <p:sp>
        <p:nvSpPr>
          <p:cNvPr id="17" name="Šipka doprava 16"/>
          <p:cNvSpPr/>
          <p:nvPr/>
        </p:nvSpPr>
        <p:spPr>
          <a:xfrm>
            <a:off x="2987824" y="787665"/>
            <a:ext cx="504056" cy="30060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Šipka doprava 17"/>
          <p:cNvSpPr/>
          <p:nvPr/>
        </p:nvSpPr>
        <p:spPr>
          <a:xfrm>
            <a:off x="2987824" y="1484803"/>
            <a:ext cx="504056" cy="30060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Šipka doprava 18"/>
          <p:cNvSpPr/>
          <p:nvPr/>
        </p:nvSpPr>
        <p:spPr>
          <a:xfrm>
            <a:off x="2987824" y="2271383"/>
            <a:ext cx="504056" cy="30060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Šipka doprava 19"/>
          <p:cNvSpPr/>
          <p:nvPr/>
        </p:nvSpPr>
        <p:spPr>
          <a:xfrm>
            <a:off x="2987824" y="3024725"/>
            <a:ext cx="504056" cy="30060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Šipka doprava 21"/>
          <p:cNvSpPr/>
          <p:nvPr/>
        </p:nvSpPr>
        <p:spPr>
          <a:xfrm>
            <a:off x="3008425" y="3795328"/>
            <a:ext cx="504056" cy="30060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Šipka doprava 22"/>
          <p:cNvSpPr/>
          <p:nvPr/>
        </p:nvSpPr>
        <p:spPr>
          <a:xfrm>
            <a:off x="2987824" y="5379504"/>
            <a:ext cx="504056" cy="30060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Text Box 2"/>
          <p:cNvSpPr txBox="1">
            <a:spLocks noChangeArrowheads="1"/>
          </p:cNvSpPr>
          <p:nvPr/>
        </p:nvSpPr>
        <p:spPr bwMode="auto">
          <a:xfrm>
            <a:off x="513715" y="4730241"/>
            <a:ext cx="2131903" cy="914776"/>
          </a:xfrm>
          <a:prstGeom prst="rect">
            <a:avLst/>
          </a:prstGeom>
          <a:solidFill>
            <a:schemeClr val="bg2">
              <a:lumMod val="75000"/>
            </a:schemeClr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algn="ctr"/>
            <a:r>
              <a:rPr lang="cs-CZ" sz="2400">
                <a:solidFill>
                  <a:schemeClr val="bg1"/>
                </a:solidFill>
                <a:latin typeface="Times New Roman"/>
                <a:ea typeface="Times New Roman"/>
              </a:rPr>
              <a:t>ČIDLA SPECIALNÍ</a:t>
            </a:r>
          </a:p>
        </p:txBody>
      </p:sp>
      <p:cxnSp>
        <p:nvCxnSpPr>
          <p:cNvPr id="3" name="Přímá spojnice 2"/>
          <p:cNvCxnSpPr/>
          <p:nvPr/>
        </p:nvCxnSpPr>
        <p:spPr>
          <a:xfrm>
            <a:off x="2828141" y="793133"/>
            <a:ext cx="0" cy="330280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Text Box 9"/>
          <p:cNvSpPr txBox="1">
            <a:spLocks noChangeArrowheads="1"/>
          </p:cNvSpPr>
          <p:nvPr/>
        </p:nvSpPr>
        <p:spPr bwMode="auto">
          <a:xfrm>
            <a:off x="3548948" y="3717032"/>
            <a:ext cx="4839476" cy="457200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cs-CZ" sz="2400">
                <a:latin typeface="Times New Roman"/>
                <a:ea typeface="Times New Roman"/>
              </a:rPr>
              <a:t>Kombinovaná duální čidla</a:t>
            </a:r>
          </a:p>
          <a:p>
            <a:endParaRPr lang="cs-CZ" sz="2400">
              <a:latin typeface="Times New Roman"/>
              <a:ea typeface="Times New Roman"/>
            </a:endParaRPr>
          </a:p>
        </p:txBody>
      </p:sp>
      <p:cxnSp>
        <p:nvCxnSpPr>
          <p:cNvPr id="30" name="Přímá spojnice 29"/>
          <p:cNvCxnSpPr/>
          <p:nvPr/>
        </p:nvCxnSpPr>
        <p:spPr>
          <a:xfrm>
            <a:off x="2828141" y="4587416"/>
            <a:ext cx="0" cy="117099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Text Box 9"/>
          <p:cNvSpPr txBox="1">
            <a:spLocks noChangeArrowheads="1"/>
          </p:cNvSpPr>
          <p:nvPr/>
        </p:nvSpPr>
        <p:spPr bwMode="auto">
          <a:xfrm>
            <a:off x="3548948" y="4501641"/>
            <a:ext cx="4839476" cy="457200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cs-CZ" sz="2400">
                <a:latin typeface="Times New Roman"/>
                <a:ea typeface="Times New Roman"/>
              </a:rPr>
              <a:t>Tlaková čidla</a:t>
            </a:r>
          </a:p>
        </p:txBody>
      </p:sp>
      <p:sp>
        <p:nvSpPr>
          <p:cNvPr id="25" name="Šipka doprava 24"/>
          <p:cNvSpPr/>
          <p:nvPr/>
        </p:nvSpPr>
        <p:spPr>
          <a:xfrm>
            <a:off x="2987824" y="4579937"/>
            <a:ext cx="504056" cy="30060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958707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 animBg="1"/>
      <p:bldP spid="14" grpId="0" animBg="1"/>
      <p:bldP spid="15" grpId="0" animBg="1"/>
      <p:bldP spid="28" grpId="0" animBg="1"/>
      <p:bldP spid="21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Šipka doprava 11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 Box 2"/>
          <p:cNvSpPr txBox="1">
            <a:spLocks noChangeArrowheads="1"/>
          </p:cNvSpPr>
          <p:nvPr/>
        </p:nvSpPr>
        <p:spPr bwMode="auto">
          <a:xfrm>
            <a:off x="463542" y="1387705"/>
            <a:ext cx="2232248" cy="1509964"/>
          </a:xfrm>
          <a:prstGeom prst="rect">
            <a:avLst/>
          </a:prstGeom>
          <a:solidFill>
            <a:schemeClr val="bg2">
              <a:lumMod val="75000"/>
            </a:schemeClr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algn="ctr"/>
            <a:r>
              <a:rPr lang="cs-CZ" sz="2400">
                <a:solidFill>
                  <a:schemeClr val="bg1"/>
                </a:solidFill>
                <a:latin typeface="Times New Roman"/>
                <a:ea typeface="Times New Roman"/>
              </a:rPr>
              <a:t>PRVKY VENKOVNÍ OBVODOVÉ </a:t>
            </a:r>
            <a:r>
              <a:rPr lang="cs-CZ" sz="2400" smtClean="0">
                <a:solidFill>
                  <a:schemeClr val="bg1"/>
                </a:solidFill>
                <a:latin typeface="Times New Roman"/>
                <a:ea typeface="Times New Roman"/>
              </a:rPr>
              <a:t>OCHRANY</a:t>
            </a:r>
            <a:endParaRPr lang="cs-CZ" sz="2400"/>
          </a:p>
        </p:txBody>
      </p:sp>
      <p:sp>
        <p:nvSpPr>
          <p:cNvPr id="8" name="Text Box 3"/>
          <p:cNvSpPr txBox="1">
            <a:spLocks noChangeArrowheads="1"/>
          </p:cNvSpPr>
          <p:nvPr/>
        </p:nvSpPr>
        <p:spPr bwMode="auto">
          <a:xfrm>
            <a:off x="3548948" y="680119"/>
            <a:ext cx="4839476" cy="804683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>
              <a:spcAft>
                <a:spcPts val="0"/>
              </a:spcAft>
            </a:pPr>
            <a:r>
              <a:rPr lang="cs-CZ" sz="2400">
                <a:latin typeface="Times New Roman"/>
                <a:ea typeface="Times New Roman"/>
              </a:rPr>
              <a:t>Mikrofonické </a:t>
            </a:r>
            <a:r>
              <a:rPr lang="cs-CZ" sz="2400" smtClean="0">
                <a:latin typeface="Times New Roman"/>
                <a:ea typeface="Times New Roman"/>
              </a:rPr>
              <a:t>kabely infračervené </a:t>
            </a:r>
            <a:r>
              <a:rPr lang="cs-CZ" sz="2400">
                <a:latin typeface="Times New Roman"/>
                <a:ea typeface="Times New Roman"/>
              </a:rPr>
              <a:t>závory a bariéry</a:t>
            </a:r>
          </a:p>
          <a:p>
            <a:endParaRPr lang="cs-CZ" sz="2400">
              <a:latin typeface="Times New Roman"/>
              <a:ea typeface="Times New Roman"/>
            </a:endParaRPr>
          </a:p>
        </p:txBody>
      </p:sp>
      <p:sp>
        <p:nvSpPr>
          <p:cNvPr id="9" name="Text Box 4"/>
          <p:cNvSpPr txBox="1">
            <a:spLocks noChangeArrowheads="1"/>
          </p:cNvSpPr>
          <p:nvPr/>
        </p:nvSpPr>
        <p:spPr bwMode="auto">
          <a:xfrm>
            <a:off x="3548948" y="1713384"/>
            <a:ext cx="4826311" cy="858607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cs-CZ" sz="2400" smtClean="0">
                <a:latin typeface="Times New Roman"/>
                <a:ea typeface="Times New Roman"/>
              </a:rPr>
              <a:t>Mikrovlnné </a:t>
            </a:r>
            <a:r>
              <a:rPr lang="cs-CZ" sz="2400">
                <a:latin typeface="Times New Roman"/>
                <a:ea typeface="Times New Roman"/>
              </a:rPr>
              <a:t>bariéry a štěrbinové kabely</a:t>
            </a:r>
          </a:p>
          <a:p>
            <a:endParaRPr lang="cs-CZ" sz="2400">
              <a:latin typeface="Times New Roman"/>
              <a:ea typeface="Times New Roman"/>
            </a:endParaRPr>
          </a:p>
        </p:txBody>
      </p:sp>
      <p:sp>
        <p:nvSpPr>
          <p:cNvPr id="10" name="Text Box 5"/>
          <p:cNvSpPr txBox="1">
            <a:spLocks noChangeArrowheads="1"/>
          </p:cNvSpPr>
          <p:nvPr/>
        </p:nvSpPr>
        <p:spPr bwMode="auto">
          <a:xfrm>
            <a:off x="3535727" y="2789727"/>
            <a:ext cx="4850515" cy="770603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cs-CZ" sz="2400">
                <a:latin typeface="Times New Roman"/>
                <a:ea typeface="Times New Roman"/>
              </a:rPr>
              <a:t>Zemní tlaková hadice </a:t>
            </a:r>
            <a:r>
              <a:rPr lang="cs-CZ" sz="2400" smtClean="0">
                <a:latin typeface="Times New Roman"/>
                <a:ea typeface="Times New Roman"/>
              </a:rPr>
              <a:t>a perimetrické </a:t>
            </a:r>
            <a:r>
              <a:rPr lang="cs-CZ" sz="2400">
                <a:latin typeface="Times New Roman"/>
                <a:ea typeface="Times New Roman"/>
              </a:rPr>
              <a:t>pasivní čidla </a:t>
            </a:r>
          </a:p>
        </p:txBody>
      </p:sp>
      <p:sp>
        <p:nvSpPr>
          <p:cNvPr id="15" name="Text Box 9"/>
          <p:cNvSpPr txBox="1">
            <a:spLocks noChangeArrowheads="1"/>
          </p:cNvSpPr>
          <p:nvPr/>
        </p:nvSpPr>
        <p:spPr bwMode="auto">
          <a:xfrm>
            <a:off x="3535727" y="5201033"/>
            <a:ext cx="4839476" cy="457200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cs-CZ" sz="2400" smtClean="0">
                <a:latin typeface="Times New Roman"/>
                <a:ea typeface="Times New Roman"/>
              </a:rPr>
              <a:t>Bezdrátová </a:t>
            </a:r>
            <a:r>
              <a:rPr lang="cs-CZ" sz="2400">
                <a:latin typeface="Times New Roman"/>
                <a:ea typeface="Times New Roman"/>
              </a:rPr>
              <a:t>přenosová zařízení</a:t>
            </a:r>
          </a:p>
          <a:p>
            <a:endParaRPr lang="cs-CZ" sz="2400">
              <a:latin typeface="Times New Roman"/>
              <a:ea typeface="Times New Roman"/>
            </a:endParaRPr>
          </a:p>
        </p:txBody>
      </p:sp>
      <p:sp>
        <p:nvSpPr>
          <p:cNvPr id="17" name="Šipka doprava 16"/>
          <p:cNvSpPr/>
          <p:nvPr/>
        </p:nvSpPr>
        <p:spPr>
          <a:xfrm>
            <a:off x="2987824" y="787665"/>
            <a:ext cx="504056" cy="30060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Šipka doprava 17"/>
          <p:cNvSpPr/>
          <p:nvPr/>
        </p:nvSpPr>
        <p:spPr>
          <a:xfrm>
            <a:off x="2987824" y="1992383"/>
            <a:ext cx="504056" cy="30060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Šipka doprava 18"/>
          <p:cNvSpPr/>
          <p:nvPr/>
        </p:nvSpPr>
        <p:spPr>
          <a:xfrm>
            <a:off x="2962396" y="3024724"/>
            <a:ext cx="504056" cy="30060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Šipka doprava 22"/>
          <p:cNvSpPr/>
          <p:nvPr/>
        </p:nvSpPr>
        <p:spPr>
          <a:xfrm>
            <a:off x="2962396" y="5279329"/>
            <a:ext cx="504056" cy="30060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Text Box 2"/>
          <p:cNvSpPr txBox="1">
            <a:spLocks noChangeArrowheads="1"/>
          </p:cNvSpPr>
          <p:nvPr/>
        </p:nvSpPr>
        <p:spPr bwMode="auto">
          <a:xfrm>
            <a:off x="513715" y="4578982"/>
            <a:ext cx="2131903" cy="914776"/>
          </a:xfrm>
          <a:prstGeom prst="rect">
            <a:avLst/>
          </a:prstGeom>
          <a:solidFill>
            <a:schemeClr val="bg2">
              <a:lumMod val="75000"/>
            </a:schemeClr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algn="ctr"/>
            <a:r>
              <a:rPr lang="cs-CZ" sz="2400" smtClean="0">
                <a:solidFill>
                  <a:schemeClr val="bg1"/>
                </a:solidFill>
                <a:latin typeface="Times New Roman"/>
                <a:ea typeface="Times New Roman"/>
              </a:rPr>
              <a:t>PŘENOSOVÁ </a:t>
            </a:r>
            <a:r>
              <a:rPr lang="cs-CZ" sz="2400">
                <a:solidFill>
                  <a:schemeClr val="bg1"/>
                </a:solidFill>
                <a:latin typeface="Times New Roman"/>
                <a:ea typeface="Times New Roman"/>
              </a:rPr>
              <a:t>ZAŘÍZENÍ</a:t>
            </a:r>
          </a:p>
        </p:txBody>
      </p:sp>
      <p:cxnSp>
        <p:nvCxnSpPr>
          <p:cNvPr id="3" name="Přímá spojnice 2"/>
          <p:cNvCxnSpPr/>
          <p:nvPr/>
        </p:nvCxnSpPr>
        <p:spPr>
          <a:xfrm>
            <a:off x="2828141" y="793133"/>
            <a:ext cx="0" cy="2532199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>
            <a:off x="2828141" y="4492803"/>
            <a:ext cx="0" cy="108713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Text Box 9"/>
          <p:cNvSpPr txBox="1">
            <a:spLocks noChangeArrowheads="1"/>
          </p:cNvSpPr>
          <p:nvPr/>
        </p:nvSpPr>
        <p:spPr bwMode="auto">
          <a:xfrm>
            <a:off x="3548948" y="4273040"/>
            <a:ext cx="4839476" cy="740135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cs-CZ" sz="2400">
                <a:latin typeface="Times New Roman"/>
                <a:ea typeface="Times New Roman"/>
              </a:rPr>
              <a:t>Automatická telefonní </a:t>
            </a:r>
            <a:r>
              <a:rPr lang="cs-CZ" sz="2400" smtClean="0">
                <a:latin typeface="Times New Roman"/>
                <a:ea typeface="Times New Roman"/>
              </a:rPr>
              <a:t>hlásiče a voliče</a:t>
            </a:r>
            <a:endParaRPr lang="cs-CZ" sz="2400">
              <a:latin typeface="Times New Roman"/>
              <a:ea typeface="Times New Roman"/>
            </a:endParaRPr>
          </a:p>
        </p:txBody>
      </p:sp>
      <p:sp>
        <p:nvSpPr>
          <p:cNvPr id="25" name="Šipka doprava 24"/>
          <p:cNvSpPr/>
          <p:nvPr/>
        </p:nvSpPr>
        <p:spPr>
          <a:xfrm>
            <a:off x="2987824" y="4492803"/>
            <a:ext cx="504056" cy="30060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282071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 animBg="1"/>
      <p:bldP spid="15" grpId="0" animBg="1"/>
      <p:bldP spid="21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276434" y="332656"/>
            <a:ext cx="8640960" cy="5974923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371097" y="404664"/>
            <a:ext cx="8352928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u="sng" smtClean="0">
                <a:latin typeface="Times New Roman" pitchFamily="18" charset="0"/>
                <a:cs typeface="Times New Roman" pitchFamily="18" charset="0"/>
              </a:rPr>
              <a:t>Anotace:</a:t>
            </a:r>
          </a:p>
          <a:p>
            <a:r>
              <a:rPr lang="cs-CZ" sz="2400">
                <a:latin typeface="Times New Roman" pitchFamily="18" charset="0"/>
                <a:cs typeface="Times New Roman" pitchFamily="18" charset="0"/>
              </a:rPr>
              <a:t>Tato prezentace slouží k výkladu 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vlastností elektronických zařízení. </a:t>
            </a:r>
            <a:r>
              <a:rPr lang="cs-CZ" sz="2400">
                <a:latin typeface="Times New Roman" pitchFamily="18" charset="0"/>
                <a:cs typeface="Times New Roman" pitchFamily="18" charset="0"/>
              </a:rPr>
              <a:t>Žáci 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na základě studia stanoví vlastnosti a funkce jednoduchých přístrojů a komponent pro systémy EZS.</a:t>
            </a:r>
            <a:endParaRPr lang="cs-CZ" sz="2400">
              <a:latin typeface="Times New Roman" pitchFamily="18" charset="0"/>
              <a:cs typeface="Times New Roman" pitchFamily="18" charset="0"/>
            </a:endParaRPr>
          </a:p>
          <a:p>
            <a:pPr algn="just"/>
            <a:r>
              <a:rPr lang="cs-CZ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>
                <a:latin typeface="Times New Roman" pitchFamily="18" charset="0"/>
                <a:cs typeface="Times New Roman" pitchFamily="18" charset="0"/>
              </a:rPr>
            </a:br>
            <a:r>
              <a:rPr lang="cs-CZ" b="1" u="sng" smtClean="0">
                <a:latin typeface="Times New Roman" pitchFamily="18" charset="0"/>
                <a:cs typeface="Times New Roman" pitchFamily="18" charset="0"/>
              </a:rPr>
              <a:t>Použité </a:t>
            </a:r>
            <a:r>
              <a:rPr lang="cs-CZ" b="1" u="sng">
                <a:latin typeface="Times New Roman" pitchFamily="18" charset="0"/>
                <a:cs typeface="Times New Roman" pitchFamily="18" charset="0"/>
              </a:rPr>
              <a:t>zdroje</a:t>
            </a:r>
            <a:r>
              <a:rPr lang="cs-CZ" b="1" u="sng" smtClean="0">
                <a:latin typeface="Times New Roman" pitchFamily="18" charset="0"/>
                <a:cs typeface="Times New Roman" pitchFamily="18" charset="0"/>
              </a:rPr>
              <a:t>: 	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Výpis z norem ČSN</a:t>
            </a:r>
          </a:p>
          <a:p>
            <a:pPr algn="just"/>
            <a:r>
              <a:rPr lang="cs-CZ" smtClean="0">
                <a:latin typeface="Times New Roman" pitchFamily="18" charset="0"/>
                <a:cs typeface="Times New Roman" pitchFamily="18" charset="0"/>
              </a:rPr>
              <a:t>		Ing. Jiří Kindl-Projektování bezpečnostních systémů</a:t>
            </a:r>
            <a:endParaRPr lang="cs-CZ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76434" y="4995359"/>
            <a:ext cx="835292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400">
                <a:latin typeface="Times New Roman" pitchFamily="18" charset="0"/>
                <a:cs typeface="Times New Roman" pitchFamily="18" charset="0"/>
              </a:rPr>
              <a:t>Autorem materiálu a všech jeho částí, není-li uvedeno jinak, 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je Ing. Janyška Lubomír</a:t>
            </a:r>
            <a:endParaRPr lang="cs-CZ" sz="240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48167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482</TotalTime>
  <Words>252</Words>
  <Application>Microsoft Office PowerPoint</Application>
  <PresentationFormat>Předvádění na obrazovce (4:3)</PresentationFormat>
  <Paragraphs>62</Paragraphs>
  <Slides>10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2" baseType="lpstr">
      <vt:lpstr>Aerodynamika</vt:lpstr>
      <vt:lpstr>Dokument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Janes</dc:creator>
  <cp:lastModifiedBy>Janes</cp:lastModifiedBy>
  <cp:revision>65</cp:revision>
  <dcterms:created xsi:type="dcterms:W3CDTF">2013-03-27T08:46:28Z</dcterms:created>
  <dcterms:modified xsi:type="dcterms:W3CDTF">2014-10-02T10:54:33Z</dcterms:modified>
</cp:coreProperties>
</file>