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73" r:id="rId6"/>
    <p:sldId id="274" r:id="rId7"/>
    <p:sldId id="275" r:id="rId8"/>
    <p:sldId id="276" r:id="rId9"/>
    <p:sldId id="27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III/2-14-04_ELEKTRONICKÉ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Prvky prostorové ochrany (čidla prostorová)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0" y="1325959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dělení prvků prostorové ochrany: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23728" y="1945729"/>
            <a:ext cx="65527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 b="1" smtClean="0">
                <a:latin typeface="Times New Roman"/>
                <a:ea typeface="Times New Roman"/>
              </a:rPr>
              <a:t>Čidla pasivní </a:t>
            </a:r>
            <a:r>
              <a:rPr lang="cs-CZ" sz="2400" smtClean="0">
                <a:latin typeface="Times New Roman"/>
                <a:ea typeface="Times New Roman"/>
              </a:rPr>
              <a:t>- pouze registrují </a:t>
            </a:r>
            <a:r>
              <a:rPr lang="cs-CZ" sz="2400">
                <a:latin typeface="Times New Roman"/>
                <a:ea typeface="Times New Roman"/>
              </a:rPr>
              <a:t>fyzikální změny ve svém </a:t>
            </a:r>
            <a:r>
              <a:rPr lang="cs-CZ" sz="2400" smtClean="0">
                <a:latin typeface="Times New Roman"/>
                <a:ea typeface="Times New Roman"/>
              </a:rPr>
              <a:t>okolí.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611560" y="221721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1560" y="315751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23728" y="2886035"/>
            <a:ext cx="65527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 b="1" smtClean="0">
                <a:latin typeface="Times New Roman"/>
                <a:ea typeface="Times New Roman"/>
              </a:rPr>
              <a:t>Čidla aktivní </a:t>
            </a:r>
            <a:r>
              <a:rPr lang="cs-CZ" sz="2400" smtClean="0">
                <a:latin typeface="Times New Roman"/>
                <a:ea typeface="Times New Roman"/>
              </a:rPr>
              <a:t>- působí své </a:t>
            </a:r>
            <a:r>
              <a:rPr lang="cs-CZ" sz="2400">
                <a:latin typeface="Times New Roman"/>
                <a:ea typeface="Times New Roman"/>
              </a:rPr>
              <a:t>okolí a detekují změnu takto vytvořeného fyzikálního prostředí.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11559" y="3720167"/>
            <a:ext cx="27302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Druhy čidel pohybu: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158320" y="4185954"/>
            <a:ext cx="651813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pasivní infračervená čidla </a:t>
            </a:r>
            <a:r>
              <a:rPr lang="cs-CZ" sz="2400" smtClean="0">
                <a:latin typeface="Times New Roman"/>
                <a:ea typeface="Times New Roman"/>
              </a:rPr>
              <a:t>- PIR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158321" y="5002129"/>
            <a:ext cx="65527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aktivní ultrazvuková </a:t>
            </a:r>
            <a:r>
              <a:rPr lang="cs-CZ" sz="2400" smtClean="0">
                <a:latin typeface="Times New Roman"/>
                <a:ea typeface="Times New Roman"/>
              </a:rPr>
              <a:t>čidla - US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58320" y="5679010"/>
            <a:ext cx="651813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aktivní mikrovlnná </a:t>
            </a:r>
            <a:r>
              <a:rPr lang="cs-CZ" sz="2400" smtClean="0">
                <a:latin typeface="Times New Roman"/>
                <a:ea typeface="Times New Roman"/>
              </a:rPr>
              <a:t>čidla - MW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611559" y="436510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611560" y="508894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611559" y="576582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Pasivní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infračervená čidla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8368" y="1340768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Tato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čidla jsou označována jako PIR čidla (Passive infra red sensor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).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47864" y="2191809"/>
            <a:ext cx="53285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založena na principu zachycení změn vyzařování v infračerveném pásmu kmitočtového spektra elektromagnetického vlnění.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68" y="2204591"/>
            <a:ext cx="2729496" cy="2666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47864" y="4005064"/>
            <a:ext cx="53177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Využívají skutečnosti, že každé </a:t>
            </a:r>
            <a:r>
              <a:rPr lang="cs-CZ" sz="2400" smtClean="0">
                <a:latin typeface="Times New Roman"/>
                <a:ea typeface="Times New Roman"/>
              </a:rPr>
              <a:t>těleso je </a:t>
            </a:r>
            <a:r>
              <a:rPr lang="cs-CZ" sz="2400">
                <a:latin typeface="Times New Roman"/>
                <a:ea typeface="Times New Roman"/>
              </a:rPr>
              <a:t>zdrojem vyzařování vlnění v </a:t>
            </a:r>
            <a:r>
              <a:rPr lang="cs-CZ" sz="2400" smtClean="0">
                <a:latin typeface="Times New Roman"/>
                <a:ea typeface="Times New Roman"/>
              </a:rPr>
              <a:t>pásmu vln </a:t>
            </a:r>
            <a:r>
              <a:rPr lang="cs-CZ" sz="2400">
                <a:latin typeface="Times New Roman"/>
                <a:ea typeface="Times New Roman"/>
              </a:rPr>
              <a:t>odpovídajícím teplotě tělesa</a:t>
            </a:r>
            <a:r>
              <a:rPr lang="cs-CZ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8368" y="5241974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Elektronika vyhodnotí signál těmito změnami vyvolaný a způsobí vyhlášení poplachu.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Ultrazvuková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čidla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8368" y="1196752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Ultrazvuková </a:t>
            </a:r>
            <a:r>
              <a:rPr lang="cs-CZ" sz="2400">
                <a:latin typeface="Times New Roman"/>
                <a:ea typeface="Times New Roman"/>
              </a:rPr>
              <a:t>čidla využívají část spektra mechanického vlnění nad pásmem kmitočtů slyšitelných lidským uchem.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4658" y="2132856"/>
            <a:ext cx="80617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Jsou aktivní-vysílají do prostoru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energii.</a:t>
            </a:r>
            <a:r>
              <a:rPr lang="cs-CZ" smtClean="0"/>
              <a:t> 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2615447"/>
            <a:ext cx="2592288" cy="2677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75857" y="2594521"/>
            <a:ext cx="5400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Vysílač</a:t>
            </a:r>
            <a:r>
              <a:rPr lang="cs-CZ" sz="2400">
                <a:latin typeface="Times New Roman"/>
                <a:ea typeface="Times New Roman"/>
              </a:rPr>
              <a:t> vysílá vlnění o stálém kmitočtu</a:t>
            </a:r>
            <a:r>
              <a:rPr lang="cs-CZ"/>
              <a:t>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75857" y="3141944"/>
            <a:ext cx="54005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Přijímač</a:t>
            </a:r>
            <a:r>
              <a:rPr lang="cs-CZ" sz="2400">
                <a:latin typeface="Times New Roman"/>
                <a:ea typeface="Times New Roman"/>
              </a:rPr>
              <a:t> přijímá vlnění odražené od překážek v uzavřeném prostoru.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75857" y="4221088"/>
            <a:ext cx="54006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Pohybuje-li se v prostoru libovolné těleso, mění se fáze přijatého vlnění.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83569" y="5284311"/>
            <a:ext cx="79928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Tato změna </a:t>
            </a:r>
            <a:r>
              <a:rPr lang="cs-CZ" sz="2400" smtClean="0">
                <a:latin typeface="Times New Roman"/>
                <a:ea typeface="Times New Roman"/>
              </a:rPr>
              <a:t>je </a:t>
            </a:r>
            <a:r>
              <a:rPr lang="cs-CZ" sz="2400">
                <a:latin typeface="Times New Roman"/>
                <a:ea typeface="Times New Roman"/>
              </a:rPr>
              <a:t>vyhodnocena elektronikou a vede k vyhlášení poplachu. </a:t>
            </a:r>
          </a:p>
        </p:txBody>
      </p:sp>
    </p:spTree>
    <p:extLst>
      <p:ext uri="{BB962C8B-B14F-4D97-AF65-F5344CB8AC3E}">
        <p14:creationId xmlns:p14="http://schemas.microsoft.com/office/powerpoint/2010/main" val="344066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Mikrovlnná čidla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8368" y="1340768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Mikrovlnná </a:t>
            </a:r>
            <a:r>
              <a:rPr lang="cs-CZ" sz="2400">
                <a:latin typeface="Times New Roman"/>
                <a:ea typeface="Times New Roman"/>
              </a:rPr>
              <a:t>čidla vycházejí ze stejného principu činnosti jako ultrazvuková </a:t>
            </a:r>
            <a:r>
              <a:rPr lang="cs-CZ" sz="2400" smtClean="0">
                <a:latin typeface="Times New Roman"/>
                <a:ea typeface="Times New Roman"/>
              </a:rPr>
              <a:t>čidla.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8368" y="2204864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Pracují </a:t>
            </a:r>
            <a:r>
              <a:rPr lang="cs-CZ" sz="2400">
                <a:latin typeface="Times New Roman"/>
                <a:ea typeface="Times New Roman"/>
              </a:rPr>
              <a:t>v kmitočtovém pásmu elektromagnetického vlnění, kdy se jedná o pásma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2,5GHz, 10GHz nebo 24GHz</a:t>
            </a:r>
            <a:r>
              <a:rPr lang="cs-CZ" sz="2400">
                <a:latin typeface="Times New Roman"/>
                <a:ea typeface="Times New Roman"/>
              </a:rPr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68" y="3212976"/>
            <a:ext cx="3525965" cy="2752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15546" y="3212976"/>
            <a:ext cx="42484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Pracují </a:t>
            </a:r>
            <a:r>
              <a:rPr lang="cs-CZ" sz="2400">
                <a:latin typeface="Times New Roman"/>
                <a:ea typeface="Times New Roman"/>
              </a:rPr>
              <a:t>na bázi vysílání mikrovlnného záření </a:t>
            </a:r>
            <a:r>
              <a:rPr lang="cs-CZ" sz="2400" smtClean="0">
                <a:latin typeface="Times New Roman"/>
                <a:ea typeface="Times New Roman"/>
              </a:rPr>
              <a:t>neustále </a:t>
            </a:r>
            <a:r>
              <a:rPr lang="cs-CZ" sz="2400">
                <a:latin typeface="Times New Roman"/>
                <a:ea typeface="Times New Roman"/>
              </a:rPr>
              <a:t>kolem sebe vysílají mikrovlnné pole. K sepnutí čidla dojde v okamžiku, kdy je toto pole narušeno.</a:t>
            </a:r>
          </a:p>
        </p:txBody>
      </p:sp>
    </p:spTree>
    <p:extLst>
      <p:ext uri="{BB962C8B-B14F-4D97-AF65-F5344CB8AC3E}">
        <p14:creationId xmlns:p14="http://schemas.microsoft.com/office/powerpoint/2010/main" val="258072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Mikrovlnná radarová čidla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zaznamenávají pohyb i přes překážku jako jsou dveře, okno a tenké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zdi.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68" y="1647279"/>
            <a:ext cx="4745720" cy="2366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8368" y="4509120"/>
            <a:ext cx="80580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Charakteristiky mikrovlnných čidel ve volném prostředí s </a:t>
            </a:r>
            <a:r>
              <a:rPr lang="cs-CZ" sz="2400" smtClean="0">
                <a:latin typeface="Times New Roman"/>
                <a:ea typeface="Times New Roman"/>
              </a:rPr>
              <a:t>variantami: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A-nižší dosah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B-vyšší dosah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621" y="1647280"/>
            <a:ext cx="3056835" cy="2366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698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5062" y="509771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Kombinovaná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(duální) čidla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645062" y="1268760"/>
            <a:ext cx="80313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Jedná se o </a:t>
            </a:r>
            <a:r>
              <a:rPr lang="cs-CZ" sz="2400" smtClean="0">
                <a:latin typeface="Times New Roman"/>
                <a:ea typeface="Times New Roman"/>
              </a:rPr>
              <a:t>vývoj </a:t>
            </a:r>
            <a:r>
              <a:rPr lang="cs-CZ" sz="2400">
                <a:latin typeface="Times New Roman"/>
                <a:ea typeface="Times New Roman"/>
              </a:rPr>
              <a:t>kombinovaných </a:t>
            </a:r>
            <a:r>
              <a:rPr lang="cs-CZ" sz="2400" smtClean="0">
                <a:latin typeface="Times New Roman"/>
                <a:ea typeface="Times New Roman"/>
              </a:rPr>
              <a:t> čidel, který  </a:t>
            </a:r>
            <a:r>
              <a:rPr lang="cs-CZ" sz="2400">
                <a:latin typeface="Times New Roman"/>
                <a:ea typeface="Times New Roman"/>
              </a:rPr>
              <a:t>vychází ze zásady, že je zanedbatelná pravděpodobnost </a:t>
            </a:r>
            <a:r>
              <a:rPr lang="cs-CZ" sz="2400" smtClean="0">
                <a:latin typeface="Times New Roman"/>
                <a:ea typeface="Times New Roman"/>
              </a:rPr>
              <a:t>vzniku planého  poplachu </a:t>
            </a:r>
            <a:r>
              <a:rPr lang="cs-CZ" sz="2400">
                <a:latin typeface="Times New Roman"/>
                <a:ea typeface="Times New Roman"/>
              </a:rPr>
              <a:t>více </a:t>
            </a:r>
            <a:r>
              <a:rPr lang="cs-CZ" sz="2400" smtClean="0">
                <a:latin typeface="Times New Roman"/>
                <a:ea typeface="Times New Roman"/>
              </a:rPr>
              <a:t>odlišných čidel.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0247" y="2469089"/>
            <a:ext cx="80580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vhodná jako </a:t>
            </a:r>
            <a:r>
              <a:rPr lang="cs-CZ" sz="2400" smtClean="0">
                <a:latin typeface="Times New Roman"/>
                <a:ea typeface="Times New Roman"/>
              </a:rPr>
              <a:t>venkovní/vnitřní detektory </a:t>
            </a:r>
            <a:r>
              <a:rPr lang="cs-CZ" sz="2400">
                <a:latin typeface="Times New Roman"/>
                <a:ea typeface="Times New Roman"/>
              </a:rPr>
              <a:t>s </a:t>
            </a:r>
            <a:r>
              <a:rPr lang="cs-CZ" sz="2400" smtClean="0">
                <a:latin typeface="Times New Roman"/>
                <a:ea typeface="Times New Roman"/>
              </a:rPr>
              <a:t>duální </a:t>
            </a:r>
            <a:r>
              <a:rPr lang="cs-CZ" sz="2400">
                <a:latin typeface="Times New Roman"/>
                <a:ea typeface="Times New Roman"/>
              </a:rPr>
              <a:t>PIR + MW s </a:t>
            </a:r>
            <a:r>
              <a:rPr lang="cs-CZ" sz="2400" smtClean="0">
                <a:latin typeface="Times New Roman"/>
                <a:ea typeface="Times New Roman"/>
              </a:rPr>
              <a:t>charakteristikou. </a:t>
            </a:r>
            <a:r>
              <a:rPr lang="cs-CZ" sz="2400">
                <a:latin typeface="Times New Roman"/>
                <a:ea typeface="Times New Roman"/>
              </a:rPr>
              <a:t>Pro vyhlášení poplachu je potřeba detekce z PIR i MW senzoru.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645062" y="3789040"/>
            <a:ext cx="80580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Tímto způsobem je zajištěna vysoká odolnost proti falešným poplachům se zachováním dostatečné citlivosti. PIR senzor a MW část mají samostatně nastavitelnou citlivost. </a:t>
            </a:r>
          </a:p>
        </p:txBody>
      </p:sp>
    </p:spTree>
    <p:extLst>
      <p:ext uri="{BB962C8B-B14F-4D97-AF65-F5344CB8AC3E}">
        <p14:creationId xmlns:p14="http://schemas.microsoft.com/office/powerpoint/2010/main" val="2406689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5062" y="509771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Základní požadavky: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5062" y="1700808"/>
            <a:ext cx="803139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využívají </a:t>
            </a:r>
            <a:r>
              <a:rPr lang="cs-CZ" sz="2400">
                <a:latin typeface="Times New Roman"/>
                <a:ea typeface="Times New Roman"/>
              </a:rPr>
              <a:t>dva fyzikální principy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snižují možnost </a:t>
            </a:r>
            <a:r>
              <a:rPr lang="cs-CZ" sz="2400">
                <a:latin typeface="Times New Roman"/>
                <a:ea typeface="Times New Roman"/>
              </a:rPr>
              <a:t>vyhlášení planého poplachu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obvykle </a:t>
            </a:r>
            <a:r>
              <a:rPr lang="cs-CZ" sz="2400">
                <a:latin typeface="Times New Roman"/>
                <a:ea typeface="Times New Roman"/>
              </a:rPr>
              <a:t>se vyrábějí v kombinaci PIR-MW, méně často PIR-US (ultrazvuková)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výstupní </a:t>
            </a:r>
            <a:r>
              <a:rPr lang="cs-CZ" sz="2400">
                <a:latin typeface="Times New Roman"/>
                <a:ea typeface="Times New Roman"/>
              </a:rPr>
              <a:t>informace kombinovaných čidel zpracovává logika, která vyhlásí poplach v případě, že dojde k detekci v obou částech duálního čidla současně či v definovaném krátkém intervalu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používají </a:t>
            </a:r>
            <a:r>
              <a:rPr lang="cs-CZ" sz="2400">
                <a:latin typeface="Times New Roman"/>
                <a:ea typeface="Times New Roman"/>
              </a:rPr>
              <a:t>se zejména tam, kde je vysoké riziko vyhlášení planého poplachu</a:t>
            </a:r>
          </a:p>
        </p:txBody>
      </p:sp>
    </p:spTree>
    <p:extLst>
      <p:ext uri="{BB962C8B-B14F-4D97-AF65-F5344CB8AC3E}">
        <p14:creationId xmlns:p14="http://schemas.microsoft.com/office/powerpoint/2010/main" val="195548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672</TotalTime>
  <Words>425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81</cp:revision>
  <dcterms:created xsi:type="dcterms:W3CDTF">2013-03-27T08:46:28Z</dcterms:created>
  <dcterms:modified xsi:type="dcterms:W3CDTF">2014-10-02T10:55:17Z</dcterms:modified>
</cp:coreProperties>
</file>