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9" r:id="rId3"/>
    <p:sldId id="260" r:id="rId4"/>
    <p:sldId id="261" r:id="rId5"/>
    <p:sldId id="273" r:id="rId6"/>
    <p:sldId id="274" r:id="rId7"/>
    <p:sldId id="275" r:id="rId8"/>
    <p:sldId id="276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7" d="100"/>
          <a:sy n="117" d="100"/>
        </p:scale>
        <p:origin x="-147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C20A2A-5F6B-43A1-84CB-C91742C7ACB9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974F20-A34D-4213-AD8A-B69282A81D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143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0000" y="892479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ELEKTRONICKÉ </a:t>
            </a:r>
            <a:r>
              <a:rPr lang="cs-CZ" sz="3200" b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ZABEZPEČOVACÍ SYSTÉMY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5068" y="5269307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III/2-14-03_ELEKTRONICKÉ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ZABEZPEČOVACÍ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SYSTÉMY-2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Inteligentní dům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10.1.2014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533871"/>
            <a:ext cx="806489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lvl="1"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Prvky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plášťové 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ochrany</a:t>
            </a:r>
            <a:endParaRPr lang="cs-CZ" sz="2000"/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611560" y="1556792"/>
            <a:ext cx="80648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Prvky plášťové ochrany slouží k hlídání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otevření nebo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destrukce prostorů pláště budovy (oken, vrat, dveří).</a:t>
            </a:r>
          </a:p>
        </p:txBody>
      </p:sp>
      <p:sp>
        <p:nvSpPr>
          <p:cNvPr id="4" name="Obdélník 3"/>
          <p:cNvSpPr/>
          <p:nvPr/>
        </p:nvSpPr>
        <p:spPr>
          <a:xfrm>
            <a:off x="611560" y="2636912"/>
            <a:ext cx="2872902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Magnetické 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kontakty</a:t>
            </a:r>
            <a:r>
              <a:rPr lang="cs-CZ" sz="2400" smtClean="0">
                <a:latin typeface="Times New Roman"/>
                <a:ea typeface="Times New Roman"/>
              </a:rPr>
              <a:t>: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1560" y="3138402"/>
            <a:ext cx="5040560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Magnetické kontakty tvoří dvojici dílů - jazýčkový kontakt a permanentní magnet. Jazýčkový kontakt je tvořen zatavenou trubičkou naplněnou ochrannou atmosférou, v níž jsou dva feromagnetické kontakty. Permanentní magnet je nejčastěji zmagnetizovaný váleček z </a:t>
            </a:r>
            <a:r>
              <a:rPr lang="cs-CZ" sz="2400" smtClean="0">
                <a:latin typeface="Times New Roman"/>
                <a:ea typeface="Times New Roman"/>
              </a:rPr>
              <a:t>feritu.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6" name="Šipka dolů 5"/>
          <p:cNvSpPr/>
          <p:nvPr/>
        </p:nvSpPr>
        <p:spPr>
          <a:xfrm>
            <a:off x="3635896" y="2636912"/>
            <a:ext cx="360040" cy="43204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4932040" y="5825352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246032" y="3043000"/>
            <a:ext cx="3692496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8368" y="548680"/>
            <a:ext cx="8058088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Čidla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na ochranu skleněných ploch</a:t>
            </a:r>
          </a:p>
        </p:txBody>
      </p:sp>
      <p:sp>
        <p:nvSpPr>
          <p:cNvPr id="3" name="Obdélník 2"/>
          <p:cNvSpPr/>
          <p:nvPr/>
        </p:nvSpPr>
        <p:spPr>
          <a:xfrm>
            <a:off x="618368" y="1340768"/>
            <a:ext cx="805808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Tříštění skla vyvolává charakteristický zvuk, který se hmotou skla šíří jako vlnění v pevném tělese.Toto vlnění zachycuje čidlo pevně spojené s plochou skla. Tato čidla se nazývají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kontaktní</a:t>
            </a:r>
            <a:r>
              <a:rPr lang="cs-CZ" sz="2400">
                <a:latin typeface="Times New Roman"/>
                <a:ea typeface="Times New Roman"/>
              </a:rPr>
              <a:t>. </a:t>
            </a:r>
          </a:p>
        </p:txBody>
      </p:sp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418592" y="1980645"/>
            <a:ext cx="1914328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716016" y="2888002"/>
            <a:ext cx="396044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Při narušení skleněné plochy je vlnění vyhodnoceno </a:t>
            </a:r>
            <a:r>
              <a:rPr lang="cs-CZ" sz="2400" smtClean="0">
                <a:latin typeface="Times New Roman"/>
                <a:ea typeface="Times New Roman"/>
              </a:rPr>
              <a:t>elektricky čidly </a:t>
            </a:r>
            <a:r>
              <a:rPr lang="cs-CZ" sz="2400">
                <a:latin typeface="Times New Roman"/>
                <a:ea typeface="Times New Roman"/>
              </a:rPr>
              <a:t>a </a:t>
            </a:r>
            <a:r>
              <a:rPr lang="cs-CZ" sz="2400" smtClean="0">
                <a:latin typeface="Times New Roman"/>
                <a:ea typeface="Times New Roman"/>
              </a:rPr>
              <a:t>ta způsobí </a:t>
            </a:r>
            <a:r>
              <a:rPr lang="cs-CZ" sz="2400">
                <a:latin typeface="Times New Roman"/>
                <a:ea typeface="Times New Roman"/>
              </a:rPr>
              <a:t>hlášení.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618368" y="4645482"/>
            <a:ext cx="805808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Pro nejvyšší úrovně rizik jsou určena aktivní čidla na ochranu skleněných ploch. </a:t>
            </a:r>
            <a:r>
              <a:rPr lang="cs-CZ" sz="2400">
                <a:latin typeface="Times New Roman"/>
                <a:ea typeface="Times New Roman"/>
              </a:rPr>
              <a:t>Obsahují vysílací a přijímací část. Tato čidla mají velký dosah a mohou střežit až 25m</a:t>
            </a:r>
            <a:r>
              <a:rPr lang="cs-CZ" sz="2400" baseline="30000">
                <a:latin typeface="Times New Roman"/>
                <a:ea typeface="Times New Roman"/>
              </a:rPr>
              <a:t>2</a:t>
            </a:r>
            <a:r>
              <a:rPr lang="cs-CZ" sz="2400">
                <a:latin typeface="Times New Roman"/>
                <a:ea typeface="Times New Roman"/>
              </a:rPr>
              <a:t> plochy</a:t>
            </a:r>
            <a:r>
              <a:rPr lang="cs-CZ" sz="2400" smtClean="0">
                <a:latin typeface="Times New Roman"/>
                <a:ea typeface="Times New Roman"/>
              </a:rPr>
              <a:t>. 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227553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8368" y="548680"/>
            <a:ext cx="8058088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Mechanické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kontakty</a:t>
            </a:r>
          </a:p>
        </p:txBody>
      </p:sp>
      <p:sp>
        <p:nvSpPr>
          <p:cNvPr id="3" name="Obdélník 2"/>
          <p:cNvSpPr/>
          <p:nvPr/>
        </p:nvSpPr>
        <p:spPr>
          <a:xfrm>
            <a:off x="618368" y="1340768"/>
            <a:ext cx="80580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Jedná </a:t>
            </a:r>
            <a:r>
              <a:rPr lang="cs-CZ" sz="2400">
                <a:latin typeface="Times New Roman"/>
                <a:ea typeface="Times New Roman"/>
              </a:rPr>
              <a:t>se o mikrospínače, které jsou konstrukčně uzpůsobené pro zabudování do rámů proti západce zámku.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618367" y="3856980"/>
            <a:ext cx="438568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Mezi </a:t>
            </a:r>
            <a:r>
              <a:rPr lang="cs-CZ" sz="2400">
                <a:latin typeface="Times New Roman"/>
                <a:ea typeface="Times New Roman"/>
              </a:rPr>
              <a:t>mechanické kontakty patří nájezdy, jež umožňují uzavření elektrického obvodu, když je potřeba přivést proud do čidla na posuvný nebo otočný díl osazení stavebního otvoru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367" y="2276872"/>
            <a:ext cx="4097649" cy="1540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4370" y="3356992"/>
            <a:ext cx="3572086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ipka doprava 1"/>
          <p:cNvSpPr/>
          <p:nvPr/>
        </p:nvSpPr>
        <p:spPr>
          <a:xfrm rot="10800000">
            <a:off x="5292080" y="2420888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3779912" y="5877272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663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8368" y="548680"/>
            <a:ext cx="8058088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Vibrační 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čidla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8368" y="1340768"/>
            <a:ext cx="80580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K</a:t>
            </a:r>
            <a:r>
              <a:rPr lang="cs-CZ" sz="2400">
                <a:latin typeface="Times New Roman"/>
                <a:ea typeface="Times New Roman"/>
              </a:rPr>
              <a:t> prvkům střežení pláště budov patří vibrační čidla pro hlídání průrazu </a:t>
            </a:r>
            <a:r>
              <a:rPr lang="cs-CZ" sz="2400" smtClean="0">
                <a:latin typeface="Times New Roman"/>
                <a:ea typeface="Times New Roman"/>
              </a:rPr>
              <a:t>střech </a:t>
            </a:r>
            <a:r>
              <a:rPr lang="cs-CZ" sz="2400">
                <a:latin typeface="Times New Roman"/>
                <a:ea typeface="Times New Roman"/>
              </a:rPr>
              <a:t>a stavebních konstrukcí.</a:t>
            </a:r>
          </a:p>
        </p:txBody>
      </p:sp>
      <p:sp>
        <p:nvSpPr>
          <p:cNvPr id="4" name="Obdélník 3"/>
          <p:cNvSpPr/>
          <p:nvPr/>
        </p:nvSpPr>
        <p:spPr>
          <a:xfrm>
            <a:off x="618368" y="2171765"/>
            <a:ext cx="80580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Základem je elektromechanický měnič doplněný vyhodnocovací technikou.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352" y="3068961"/>
            <a:ext cx="2657488" cy="31272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4104456" y="3501008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Tato čidla mají velkou šířku pásma vyhodnocovacích </a:t>
            </a:r>
            <a:r>
              <a:rPr lang="cs-CZ" sz="2400" smtClean="0">
                <a:latin typeface="Times New Roman"/>
                <a:ea typeface="Times New Roman"/>
              </a:rPr>
              <a:t>kmitočtů.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9" name="Šipka doprava 8"/>
          <p:cNvSpPr/>
          <p:nvPr/>
        </p:nvSpPr>
        <p:spPr>
          <a:xfrm rot="10800000">
            <a:off x="5148064" y="2780928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104456" y="4725144"/>
            <a:ext cx="453548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Zpravidla umožňují nastavitelnou </a:t>
            </a:r>
            <a:r>
              <a:rPr lang="cs-CZ" sz="2400">
                <a:latin typeface="Times New Roman"/>
                <a:ea typeface="Times New Roman"/>
              </a:rPr>
              <a:t>citlivost a optickou indikaci s pamětí.</a:t>
            </a:r>
          </a:p>
        </p:txBody>
      </p:sp>
    </p:spTree>
    <p:extLst>
      <p:ext uri="{BB962C8B-B14F-4D97-AF65-F5344CB8AC3E}">
        <p14:creationId xmlns:p14="http://schemas.microsoft.com/office/powerpoint/2010/main" val="258072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8368" y="548680"/>
            <a:ext cx="8058088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Poplachové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fólie, tapety, poplachová skla</a:t>
            </a:r>
          </a:p>
        </p:txBody>
      </p:sp>
      <p:sp>
        <p:nvSpPr>
          <p:cNvPr id="3" name="Obdélník 2"/>
          <p:cNvSpPr/>
          <p:nvPr/>
        </p:nvSpPr>
        <p:spPr>
          <a:xfrm>
            <a:off x="618368" y="1340768"/>
            <a:ext cx="80580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Tato </a:t>
            </a:r>
            <a:r>
              <a:rPr lang="cs-CZ" sz="2400">
                <a:latin typeface="Times New Roman"/>
                <a:ea typeface="Times New Roman"/>
              </a:rPr>
              <a:t>čidla pracují </a:t>
            </a:r>
            <a:r>
              <a:rPr lang="cs-CZ" sz="2400" smtClean="0">
                <a:latin typeface="Times New Roman"/>
                <a:ea typeface="Times New Roman"/>
              </a:rPr>
              <a:t>zpravidla na </a:t>
            </a:r>
            <a:r>
              <a:rPr lang="cs-CZ" sz="2400">
                <a:latin typeface="Times New Roman"/>
                <a:ea typeface="Times New Roman"/>
              </a:rPr>
              <a:t>principu přerušení vodivého </a:t>
            </a:r>
            <a:r>
              <a:rPr lang="cs-CZ" sz="2400" smtClean="0">
                <a:latin typeface="Times New Roman"/>
                <a:ea typeface="Times New Roman"/>
              </a:rPr>
              <a:t>média.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8368" y="2171765"/>
            <a:ext cx="80580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Základem je </a:t>
            </a:r>
            <a:r>
              <a:rPr lang="cs-CZ" sz="2400" smtClean="0">
                <a:latin typeface="Times New Roman"/>
                <a:ea typeface="Times New Roman"/>
              </a:rPr>
              <a:t> jemný drátek nebo síť uvnitř </a:t>
            </a:r>
            <a:r>
              <a:rPr lang="cs-CZ" sz="2400">
                <a:latin typeface="Times New Roman"/>
                <a:ea typeface="Times New Roman"/>
              </a:rPr>
              <a:t>nosiče (fólie, tapety, skla).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508105" y="3638230"/>
            <a:ext cx="3168351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Projevuje se zde  </a:t>
            </a:r>
            <a:r>
              <a:rPr lang="cs-CZ" sz="2400">
                <a:latin typeface="Times New Roman"/>
                <a:ea typeface="Times New Roman"/>
              </a:rPr>
              <a:t>vysoká náročnost vlastního řemeslného provedení všech variant střežení pláště objektů</a:t>
            </a:r>
            <a:r>
              <a:rPr lang="cs-CZ" sz="2400"/>
              <a:t>.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327980" y="2297914"/>
            <a:ext cx="3200400" cy="4619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ipka doprava 1"/>
          <p:cNvSpPr/>
          <p:nvPr/>
        </p:nvSpPr>
        <p:spPr>
          <a:xfrm rot="10800000">
            <a:off x="6012160" y="2780928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6984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45062" y="509771"/>
            <a:ext cx="8058088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Drátová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čidla a 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rozpěrné tyče</a:t>
            </a:r>
            <a:endParaRPr lang="cs-CZ" sz="2400"/>
          </a:p>
        </p:txBody>
      </p:sp>
      <p:sp>
        <p:nvSpPr>
          <p:cNvPr id="3" name="Obdélník 2"/>
          <p:cNvSpPr/>
          <p:nvPr/>
        </p:nvSpPr>
        <p:spPr>
          <a:xfrm>
            <a:off x="618368" y="1268760"/>
            <a:ext cx="80580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Jedná </a:t>
            </a:r>
            <a:r>
              <a:rPr lang="cs-CZ" sz="2400">
                <a:latin typeface="Times New Roman"/>
                <a:ea typeface="Times New Roman"/>
              </a:rPr>
              <a:t>se o jemná ocelová lanka propojená s citlivým mikrospínačem</a:t>
            </a:r>
          </a:p>
        </p:txBody>
      </p:sp>
      <p:sp>
        <p:nvSpPr>
          <p:cNvPr id="4" name="Obdélník 3"/>
          <p:cNvSpPr/>
          <p:nvPr/>
        </p:nvSpPr>
        <p:spPr>
          <a:xfrm>
            <a:off x="618368" y="2276872"/>
            <a:ext cx="80580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Jsou </a:t>
            </a:r>
            <a:r>
              <a:rPr lang="cs-CZ" sz="2400">
                <a:latin typeface="Times New Roman"/>
                <a:ea typeface="Times New Roman"/>
              </a:rPr>
              <a:t>vhodná pro střežení velkých prostupů ventilace a prostupů inženýrských sítí do objektu.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932040" y="3202704"/>
            <a:ext cx="3672408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Rozpěrná tyč je vlastně  čidlo, které </a:t>
            </a:r>
            <a:r>
              <a:rPr lang="cs-CZ" sz="2400">
                <a:latin typeface="Times New Roman"/>
                <a:ea typeface="Times New Roman"/>
              </a:rPr>
              <a:t>je </a:t>
            </a:r>
            <a:r>
              <a:rPr lang="cs-CZ" sz="2400" smtClean="0">
                <a:latin typeface="Times New Roman"/>
                <a:ea typeface="Times New Roman"/>
              </a:rPr>
              <a:t>tvořeno </a:t>
            </a:r>
            <a:r>
              <a:rPr lang="cs-CZ" sz="2400">
                <a:latin typeface="Times New Roman"/>
                <a:ea typeface="Times New Roman"/>
              </a:rPr>
              <a:t>miniaturním mechanickým spínačem, jehož klidový stav je mechanicky </a:t>
            </a:r>
            <a:r>
              <a:rPr lang="cs-CZ" sz="2400" smtClean="0">
                <a:latin typeface="Times New Roman"/>
                <a:ea typeface="Times New Roman"/>
              </a:rPr>
              <a:t>aretován miniarurním kolíkem nebo tyčí.</a:t>
            </a:r>
            <a:endParaRPr lang="cs-CZ" sz="2400">
              <a:latin typeface="Times New Roman"/>
              <a:ea typeface="Times New Roman"/>
            </a:endParaRPr>
          </a:p>
        </p:txBody>
      </p:sp>
      <p:pic>
        <p:nvPicPr>
          <p:cNvPr id="9" name="Picture 7" descr="Ocelová rozpěrná tyč - koncovka s pružinou, délka 2275 - 2556m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843900" y="1977172"/>
            <a:ext cx="1502568" cy="39536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18368" y="4762311"/>
            <a:ext cx="421536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Při rozepnutí se stav vyhodnotí jako poplach. Využití je stejné jako u drátových čidel.	</a:t>
            </a:r>
          </a:p>
        </p:txBody>
      </p:sp>
    </p:spTree>
    <p:extLst>
      <p:ext uri="{BB962C8B-B14F-4D97-AF65-F5344CB8AC3E}">
        <p14:creationId xmlns:p14="http://schemas.microsoft.com/office/powerpoint/2010/main" val="2406689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76434" y="332656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vlastností elektronických zařízení.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 základě studia stanoví vlastnosti a funkce jednoduchých přístrojů a komponent pro systémy EZS.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: 	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Výpis z norem ČSN</a:t>
            </a: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		Ing. Jiří Kindl-Projektování bezpečnostních systémů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609</TotalTime>
  <Words>406</Words>
  <Application>Microsoft Office PowerPoint</Application>
  <PresentationFormat>Předvádění na obrazovce (4:3)</PresentationFormat>
  <Paragraphs>42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73</cp:revision>
  <dcterms:created xsi:type="dcterms:W3CDTF">2013-03-27T08:46:28Z</dcterms:created>
  <dcterms:modified xsi:type="dcterms:W3CDTF">2014-10-02T10:54:54Z</dcterms:modified>
</cp:coreProperties>
</file>