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9" r:id="rId3"/>
    <p:sldId id="260" r:id="rId4"/>
    <p:sldId id="279" r:id="rId5"/>
    <p:sldId id="277" r:id="rId6"/>
    <p:sldId id="278" r:id="rId7"/>
    <p:sldId id="280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20A2A-5F6B-43A1-84CB-C91742C7ACB9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74F20-A34D-4213-AD8A-B69282A81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14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ELEKTRONICKÉ 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ZABEZPEČOVACÍ SYSTÉMY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III/2-14-05_ELEKTRONICKÉ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ZABEZPEČOVACÍ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SYSTÉMY-4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Inteligentní dům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10.1.2014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533871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lvl="1"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Prvky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tísňového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hlášení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59" y="1253951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Veřejné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tísňové hlásiče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612505" y="2357343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691680" y="1901195"/>
            <a:ext cx="68377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Jedná </a:t>
            </a:r>
            <a:r>
              <a:rPr lang="cs-CZ" sz="2400">
                <a:latin typeface="Times New Roman"/>
                <a:ea typeface="Times New Roman"/>
              </a:rPr>
              <a:t>se o magnetické kontakty nebo mikrospínače zapouzdřené do podoby tlačítka. Slouží veřejnosti k vyvolání tísňového hlášení.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11558" y="3258501"/>
            <a:ext cx="3222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Speciální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tísňové hlásiče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691681" y="3722309"/>
            <a:ext cx="69847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Jedná </a:t>
            </a:r>
            <a:r>
              <a:rPr lang="cs-CZ" sz="2400">
                <a:latin typeface="Times New Roman"/>
                <a:ea typeface="Times New Roman"/>
              </a:rPr>
              <a:t>se o magnetické kontakty nebo mikrospínače zapouzdřené do podoby tvarovaného tlačítka nebo nožní spínací lišty. Slouží </a:t>
            </a:r>
            <a:r>
              <a:rPr lang="cs-CZ" sz="2400" smtClean="0">
                <a:latin typeface="Times New Roman"/>
                <a:ea typeface="Times New Roman"/>
              </a:rPr>
              <a:t>klientům k</a:t>
            </a:r>
            <a:r>
              <a:rPr lang="cs-CZ" sz="2400">
                <a:latin typeface="Times New Roman"/>
                <a:ea typeface="Times New Roman"/>
              </a:rPr>
              <a:t> </a:t>
            </a:r>
            <a:r>
              <a:rPr lang="cs-CZ" sz="2400" smtClean="0">
                <a:latin typeface="Times New Roman"/>
                <a:ea typeface="Times New Roman"/>
              </a:rPr>
              <a:t> nepozorovanému </a:t>
            </a:r>
            <a:r>
              <a:rPr lang="cs-CZ" sz="2400">
                <a:latin typeface="Times New Roman"/>
                <a:ea typeface="Times New Roman"/>
              </a:rPr>
              <a:t>vyvolání tísňového hlášení v případě přímého </a:t>
            </a:r>
            <a:r>
              <a:rPr lang="cs-CZ" sz="2400" smtClean="0">
                <a:latin typeface="Times New Roman"/>
                <a:ea typeface="Times New Roman"/>
              </a:rPr>
              <a:t>ohrožení – (např. poštovní terminály).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8" name="Šipka doprava 17"/>
          <p:cNvSpPr/>
          <p:nvPr/>
        </p:nvSpPr>
        <p:spPr>
          <a:xfrm>
            <a:off x="630703" y="4732455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90219" y="620688"/>
            <a:ext cx="80648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Kde </a:t>
            </a:r>
            <a:r>
              <a:rPr lang="cs-CZ" sz="2400">
                <a:latin typeface="Times New Roman"/>
                <a:ea typeface="Times New Roman"/>
              </a:rPr>
              <a:t>je to možné, bývají doplněny optickou signalizací poplachu viditelnou pouze zaměstnancem, aby měl jistotu, že ústředna EZS na jeho akci zareagovala. 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92489" y="2449602"/>
            <a:ext cx="80862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Hlásiče </a:t>
            </a:r>
            <a:r>
              <a:rPr lang="cs-CZ" sz="2400">
                <a:latin typeface="Times New Roman"/>
                <a:ea typeface="Times New Roman"/>
              </a:rPr>
              <a:t>bývají často umístěny skrytě, takže optická signalizace upozorňuje i na nechtěnou aktivaci.</a:t>
            </a:r>
          </a:p>
        </p:txBody>
      </p:sp>
      <p:sp>
        <p:nvSpPr>
          <p:cNvPr id="2" name="Obdélník 1"/>
          <p:cNvSpPr/>
          <p:nvPr/>
        </p:nvSpPr>
        <p:spPr>
          <a:xfrm>
            <a:off x="581231" y="3861048"/>
            <a:ext cx="8062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Zvláštním hlásičem je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detektor poslední bankovky </a:t>
            </a:r>
            <a:r>
              <a:rPr lang="cs-CZ" sz="2400">
                <a:latin typeface="Times New Roman"/>
                <a:ea typeface="Times New Roman"/>
              </a:rPr>
              <a:t>(</a:t>
            </a:r>
            <a:r>
              <a:rPr lang="cs-CZ" sz="2400" smtClean="0">
                <a:latin typeface="Times New Roman"/>
                <a:ea typeface="Times New Roman"/>
              </a:rPr>
              <a:t>reaguje </a:t>
            </a:r>
            <a:r>
              <a:rPr lang="cs-CZ" sz="2400">
                <a:latin typeface="Times New Roman"/>
                <a:ea typeface="Times New Roman"/>
              </a:rPr>
              <a:t>na vytažení všech bankovek z </a:t>
            </a:r>
            <a:r>
              <a:rPr lang="cs-CZ" sz="2400" smtClean="0">
                <a:latin typeface="Times New Roman"/>
                <a:ea typeface="Times New Roman"/>
              </a:rPr>
              <a:t>pokladny a poslední bankovka spouští případné hlášení).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6183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533871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lvl="1"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Prvky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tísňového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hlášení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59" y="1253951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Automatické tísňové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hlásiče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612505" y="2357343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691680" y="1901195"/>
            <a:ext cx="68377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ATH </a:t>
            </a:r>
            <a:r>
              <a:rPr lang="cs-CZ" sz="2400">
                <a:latin typeface="Times New Roman"/>
                <a:ea typeface="Times New Roman"/>
              </a:rPr>
              <a:t>umožňují vyhlášení tísňového poplachu nezávisle na vůli obsluhy. Speciální druh tísňových hlásičů tvoří tzv. čidla poslední bankovky.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607923" y="3193854"/>
            <a:ext cx="3181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Vyrábějí se v provedení: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607923" y="389240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607923" y="51571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691680" y="3805589"/>
            <a:ext cx="3836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>
                <a:latin typeface="Times New Roman"/>
                <a:ea typeface="Times New Roman"/>
              </a:rPr>
              <a:t>Kontaktní (mechanická</a:t>
            </a:r>
            <a:r>
              <a:rPr lang="cs-CZ" sz="2400" smtClean="0">
                <a:latin typeface="Times New Roman"/>
                <a:ea typeface="Times New Roman"/>
              </a:rPr>
              <a:t>) čidla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76784" y="4516378"/>
            <a:ext cx="69851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Bezkontaktní (optoelektronická) čidla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S optickou identifikací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smtClean="0">
                <a:latin typeface="Times New Roman"/>
                <a:ea typeface="Times New Roman"/>
              </a:rPr>
              <a:t>S</a:t>
            </a:r>
            <a:r>
              <a:rPr lang="cs-CZ" sz="2400">
                <a:latin typeface="Times New Roman"/>
                <a:ea typeface="Times New Roman"/>
              </a:rPr>
              <a:t> optickou identifikací a s nastavitelným zpožděním </a:t>
            </a:r>
            <a:r>
              <a:rPr lang="cs-CZ" sz="2400" smtClean="0">
                <a:latin typeface="Times New Roman"/>
                <a:ea typeface="Times New Roman"/>
              </a:rPr>
              <a:t>poplachu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418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533871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lvl="1"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Prvky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tísňového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hlášení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59" y="1253951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Osobní tísňové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hlásiče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11560" y="1901195"/>
            <a:ext cx="80648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 smtClean="0">
                <a:latin typeface="Times New Roman"/>
                <a:ea typeface="Times New Roman"/>
              </a:rPr>
              <a:t>Jedná </a:t>
            </a:r>
            <a:r>
              <a:rPr lang="cs-CZ" sz="2400">
                <a:latin typeface="Times New Roman"/>
                <a:ea typeface="Times New Roman"/>
              </a:rPr>
              <a:t>se o bezdrátové hlásiče, </a:t>
            </a:r>
            <a:r>
              <a:rPr lang="cs-CZ" sz="2400" smtClean="0">
                <a:latin typeface="Times New Roman"/>
                <a:ea typeface="Times New Roman"/>
              </a:rPr>
              <a:t>kde výstupní </a:t>
            </a:r>
            <a:r>
              <a:rPr lang="cs-CZ" sz="2400">
                <a:latin typeface="Times New Roman"/>
                <a:ea typeface="Times New Roman"/>
              </a:rPr>
              <a:t>signál vysílaný do prostoru je modulován kódem nastavitelným shodně s přijímačem. 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1558" y="3212976"/>
            <a:ext cx="8064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Využívají podle typu různá kmitočtová pásma, nejvíce pásmo </a:t>
            </a:r>
            <a:r>
              <a:rPr lang="cs-CZ" sz="2400" smtClean="0">
                <a:latin typeface="Times New Roman"/>
                <a:ea typeface="Times New Roman"/>
              </a:rPr>
              <a:t>27Hz.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57" y="4151662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Zvláštním případem jsou </a:t>
            </a:r>
            <a:r>
              <a:rPr lang="cs-CZ" sz="2400" smtClean="0">
                <a:latin typeface="Times New Roman"/>
                <a:ea typeface="Times New Roman"/>
              </a:rPr>
              <a:t>potom pásma </a:t>
            </a:r>
            <a:r>
              <a:rPr lang="cs-CZ" sz="2400">
                <a:latin typeface="Times New Roman"/>
                <a:ea typeface="Times New Roman"/>
              </a:rPr>
              <a:t>300Hz a </a:t>
            </a:r>
            <a:r>
              <a:rPr lang="cs-CZ" sz="2400" smtClean="0">
                <a:latin typeface="Times New Roman"/>
                <a:ea typeface="Times New Roman"/>
              </a:rPr>
              <a:t>400Hz.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1559" y="4797152"/>
            <a:ext cx="80648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Existují varianty pracující na ultrazvukovém principu.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11560" y="5259143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Bezdrátové tísňové hlásiče se </a:t>
            </a:r>
            <a:r>
              <a:rPr lang="cs-CZ" sz="2400" smtClean="0">
                <a:latin typeface="Times New Roman"/>
                <a:ea typeface="Times New Roman"/>
              </a:rPr>
              <a:t>vyrábějí především v</a:t>
            </a:r>
            <a:r>
              <a:rPr lang="cs-CZ" sz="2400">
                <a:latin typeface="Times New Roman"/>
                <a:ea typeface="Times New Roman"/>
              </a:rPr>
              <a:t> podobě přívěsků, </a:t>
            </a:r>
            <a:r>
              <a:rPr lang="cs-CZ" sz="2400" smtClean="0">
                <a:latin typeface="Times New Roman"/>
                <a:ea typeface="Times New Roman"/>
              </a:rPr>
              <a:t>náramků apod.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350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533871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lvl="1"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Prvky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tísňového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hlášení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1560" y="1443841"/>
            <a:ext cx="80648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Tísňové tlačítko pro přivolání pomoci v nouzi nebo při zdravotních potížích.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581232" y="2420888"/>
            <a:ext cx="5142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Tlačítko se nazývá </a:t>
            </a:r>
            <a:r>
              <a:rPr lang="cs-CZ" sz="2400" smtClean="0">
                <a:latin typeface="Times New Roman"/>
                <a:ea typeface="Times New Roman"/>
              </a:rPr>
              <a:t>„System </a:t>
            </a:r>
            <a:r>
              <a:rPr lang="cs-CZ" sz="2400">
                <a:latin typeface="Times New Roman"/>
                <a:ea typeface="Times New Roman"/>
              </a:rPr>
              <a:t>Senior Care“. Stisknutím je vyslán signál centrální </a:t>
            </a:r>
            <a:r>
              <a:rPr lang="cs-CZ" sz="2400" smtClean="0">
                <a:latin typeface="Times New Roman"/>
                <a:ea typeface="Times New Roman"/>
              </a:rPr>
              <a:t>jednotce.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47905" y="3717032"/>
            <a:ext cx="5184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>
                <a:latin typeface="Times New Roman"/>
                <a:ea typeface="Times New Roman"/>
              </a:rPr>
              <a:t>Tísňové tlačítko je vhodné k připevnění na podklad nebo k nošení v kapse. </a:t>
            </a:r>
            <a:r>
              <a:rPr lang="cs-CZ" sz="2400" smtClean="0">
                <a:latin typeface="Times New Roman"/>
                <a:ea typeface="Times New Roman"/>
              </a:rPr>
              <a:t>Doporučuje se </a:t>
            </a:r>
            <a:r>
              <a:rPr lang="cs-CZ" sz="2400">
                <a:latin typeface="Times New Roman"/>
                <a:ea typeface="Times New Roman"/>
              </a:rPr>
              <a:t>jej například instalovat v koupelně k vaně nebo v ložnici k posteli.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43" y="2420888"/>
            <a:ext cx="2514513" cy="3235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2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76434" y="332656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	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Výpis z norem ČSN</a:t>
            </a: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		Ing. Jiří Kindl-Projektování bezpečnostních systémů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749</TotalTime>
  <Words>367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85</cp:revision>
  <dcterms:created xsi:type="dcterms:W3CDTF">2013-03-27T08:46:28Z</dcterms:created>
  <dcterms:modified xsi:type="dcterms:W3CDTF">2014-10-02T10:55:33Z</dcterms:modified>
</cp:coreProperties>
</file>