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9" r:id="rId3"/>
    <p:sldId id="260" r:id="rId4"/>
    <p:sldId id="277" r:id="rId5"/>
    <p:sldId id="281" r:id="rId6"/>
    <p:sldId id="282" r:id="rId7"/>
    <p:sldId id="283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20A2A-5F6B-43A1-84CB-C91742C7ACB9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974F20-A34D-4213-AD8A-B69282A8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143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ELEKTRONICKÉ 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ZABEZPEČOVACÍ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III/2-14-06_ELEKTRONICKÉ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ZABEZPEČOVACÍ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SYSTÉMY-5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Inteligentní dům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10.1.2014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533871"/>
            <a:ext cx="8064896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lvl="1" algn="ctr"/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Prvky předmětové ochrany 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1412776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Jsou to </a:t>
            </a:r>
            <a:r>
              <a:rPr lang="cs-CZ" sz="2400">
                <a:latin typeface="Times New Roman"/>
                <a:ea typeface="Times New Roman"/>
              </a:rPr>
              <a:t>elektronické systémy a senzory </a:t>
            </a:r>
            <a:r>
              <a:rPr lang="cs-CZ" sz="2400" smtClean="0">
                <a:latin typeface="Times New Roman"/>
                <a:ea typeface="Times New Roman"/>
              </a:rPr>
              <a:t>určené </a:t>
            </a:r>
            <a:r>
              <a:rPr lang="cs-CZ" sz="2400">
                <a:latin typeface="Times New Roman"/>
                <a:ea typeface="Times New Roman"/>
              </a:rPr>
              <a:t>ke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střežení cenných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předmětů.</a:t>
            </a:r>
            <a:endParaRPr lang="cs-CZ" sz="2400">
              <a:solidFill>
                <a:srgbClr val="FF0000"/>
              </a:solidFill>
              <a:latin typeface="Times New Roman"/>
              <a:ea typeface="Times New Roman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1560" y="2348880"/>
            <a:ext cx="804575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Pro tyto účely je </a:t>
            </a:r>
            <a:r>
              <a:rPr lang="cs-CZ" sz="2400">
                <a:latin typeface="Times New Roman"/>
                <a:ea typeface="Times New Roman"/>
              </a:rPr>
              <a:t>možno využít celé řady prvků určených původně pro jiné </a:t>
            </a:r>
            <a:r>
              <a:rPr lang="cs-CZ" sz="2400" smtClean="0">
                <a:latin typeface="Times New Roman"/>
                <a:ea typeface="Times New Roman"/>
              </a:rPr>
              <a:t>potřeby, </a:t>
            </a:r>
            <a:r>
              <a:rPr lang="cs-CZ" sz="2400">
                <a:latin typeface="Times New Roman"/>
                <a:ea typeface="Times New Roman"/>
              </a:rPr>
              <a:t>např. magnetické kontakty, PIR čidla, mikrovlnná čidla infračervené závory, optoelektronická čidla a podobně. </a:t>
            </a:r>
          </a:p>
        </p:txBody>
      </p:sp>
      <p:sp>
        <p:nvSpPr>
          <p:cNvPr id="2" name="Obdélník 1"/>
          <p:cNvSpPr/>
          <p:nvPr/>
        </p:nvSpPr>
        <p:spPr>
          <a:xfrm>
            <a:off x="621132" y="4100833"/>
            <a:ext cx="8045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Zvláštní skupinou </a:t>
            </a:r>
            <a:r>
              <a:rPr lang="cs-CZ" sz="2400">
                <a:latin typeface="Times New Roman"/>
                <a:ea typeface="Times New Roman"/>
              </a:rPr>
              <a:t>předmětových </a:t>
            </a:r>
            <a:r>
              <a:rPr lang="cs-CZ" sz="2400" smtClean="0">
                <a:latin typeface="Times New Roman"/>
                <a:ea typeface="Times New Roman"/>
              </a:rPr>
              <a:t>senzorů jsou </a:t>
            </a:r>
            <a:r>
              <a:rPr lang="cs-CZ" sz="2400">
                <a:latin typeface="Times New Roman"/>
                <a:ea typeface="Times New Roman"/>
              </a:rPr>
              <a:t>čidla závěsová a </a:t>
            </a:r>
            <a:r>
              <a:rPr lang="cs-CZ" sz="2400" smtClean="0">
                <a:latin typeface="Times New Roman"/>
                <a:ea typeface="Times New Roman"/>
              </a:rPr>
              <a:t>čidla polohová. 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1132" y="4941168"/>
            <a:ext cx="80361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latin typeface="Times New Roman"/>
                <a:ea typeface="Times New Roman"/>
              </a:rPr>
              <a:t>Jedná se o otřesová (seizmická) čidla pracující na principu selektivního zpracování vlnění, jež se šíří pevnými </a:t>
            </a:r>
            <a:r>
              <a:rPr lang="cs-CZ" sz="2400" smtClean="0">
                <a:latin typeface="Times New Roman"/>
                <a:ea typeface="Times New Roman"/>
              </a:rPr>
              <a:t>tělesy.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59" y="476672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Tato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čidla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dělíme do několika skupin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: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617495" y="2264097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03649" y="1253951"/>
            <a:ext cx="727280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ontaktní čidla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tlakové kontakty </a:t>
            </a:r>
            <a:r>
              <a:rPr lang="cs-CZ" sz="2400" smtClean="0">
                <a:latin typeface="Times New Roman"/>
                <a:ea typeface="Times New Roman"/>
              </a:rPr>
              <a:t>- reagují </a:t>
            </a:r>
            <a:r>
              <a:rPr lang="cs-CZ" sz="2400">
                <a:latin typeface="Times New Roman"/>
                <a:ea typeface="Times New Roman"/>
              </a:rPr>
              <a:t>na </a:t>
            </a:r>
            <a:r>
              <a:rPr lang="cs-CZ" sz="2400" smtClean="0">
                <a:latin typeface="Times New Roman"/>
                <a:ea typeface="Times New Roman"/>
              </a:rPr>
              <a:t>zvednutí </a:t>
            </a:r>
            <a:r>
              <a:rPr lang="cs-CZ" sz="2400">
                <a:latin typeface="Times New Roman"/>
                <a:ea typeface="Times New Roman"/>
              </a:rPr>
              <a:t>chráněného předmětu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tahové </a:t>
            </a:r>
            <a:r>
              <a:rPr lang="cs-CZ" sz="2400">
                <a:latin typeface="Times New Roman"/>
                <a:ea typeface="Times New Roman"/>
              </a:rPr>
              <a:t>kontakty </a:t>
            </a:r>
            <a:r>
              <a:rPr lang="cs-CZ" sz="2400" smtClean="0">
                <a:latin typeface="Times New Roman"/>
                <a:ea typeface="Times New Roman"/>
              </a:rPr>
              <a:t>- reagují </a:t>
            </a:r>
            <a:r>
              <a:rPr lang="cs-CZ" sz="2400">
                <a:latin typeface="Times New Roman"/>
                <a:ea typeface="Times New Roman"/>
              </a:rPr>
              <a:t>na změnu tahu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mikrospínače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magnetické kontakty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17495" y="457242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03648" y="3562275"/>
            <a:ext cx="727280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Bariérová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čidla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reagují na narušení bariéry, </a:t>
            </a:r>
            <a:r>
              <a:rPr lang="cs-CZ" sz="2400" smtClean="0">
                <a:latin typeface="Times New Roman"/>
                <a:ea typeface="Times New Roman"/>
              </a:rPr>
              <a:t>vytvořené snímací charakteristikou </a:t>
            </a:r>
            <a:r>
              <a:rPr lang="cs-CZ" sz="2400">
                <a:latin typeface="Times New Roman"/>
                <a:ea typeface="Times New Roman"/>
              </a:rPr>
              <a:t>daného čidla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laserová </a:t>
            </a:r>
            <a:r>
              <a:rPr lang="cs-CZ" sz="2400">
                <a:latin typeface="Times New Roman"/>
                <a:ea typeface="Times New Roman"/>
              </a:rPr>
              <a:t>čidla s charakteristikou </a:t>
            </a:r>
            <a:r>
              <a:rPr lang="cs-CZ" sz="2400" smtClean="0">
                <a:latin typeface="Times New Roman"/>
                <a:ea typeface="Times New Roman"/>
              </a:rPr>
              <a:t>záclony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infračervené </a:t>
            </a:r>
            <a:r>
              <a:rPr lang="cs-CZ" sz="2400">
                <a:latin typeface="Times New Roman"/>
                <a:ea typeface="Times New Roman"/>
              </a:rPr>
              <a:t>závory, bariéry a </a:t>
            </a:r>
            <a:r>
              <a:rPr lang="cs-CZ" sz="2400" smtClean="0">
                <a:latin typeface="Times New Roman"/>
                <a:ea typeface="Times New Roman"/>
              </a:rPr>
              <a:t>záclony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PIR </a:t>
            </a:r>
            <a:r>
              <a:rPr lang="cs-CZ" sz="2400">
                <a:latin typeface="Times New Roman"/>
                <a:ea typeface="Times New Roman"/>
              </a:rPr>
              <a:t>čidla s charakteristikou </a:t>
            </a:r>
            <a:r>
              <a:rPr lang="cs-CZ" sz="2400" smtClean="0">
                <a:latin typeface="Times New Roman"/>
                <a:ea typeface="Times New Roman"/>
              </a:rPr>
              <a:t>záclony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04183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1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617495" y="1784142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03649" y="404664"/>
            <a:ext cx="727280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Závěsová čidla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střežený předmět je zavěšen tenkým drátem na hák závěsového čidla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podle nastavené citlivosti jsou vyhodnoceny velmi malé pohyby střeženého </a:t>
            </a:r>
            <a:r>
              <a:rPr lang="cs-CZ" sz="2400" smtClean="0">
                <a:latin typeface="Times New Roman"/>
                <a:ea typeface="Times New Roman"/>
              </a:rPr>
              <a:t>předmětu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principiálně </a:t>
            </a:r>
            <a:r>
              <a:rPr lang="cs-CZ" sz="2400">
                <a:latin typeface="Times New Roman"/>
                <a:ea typeface="Times New Roman"/>
              </a:rPr>
              <a:t>se jedná o elektromechanický měnič doplněný vyhodnocovací elektronikou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předmět </a:t>
            </a:r>
            <a:r>
              <a:rPr lang="cs-CZ" sz="2400">
                <a:latin typeface="Times New Roman"/>
                <a:ea typeface="Times New Roman"/>
              </a:rPr>
              <a:t>může být zavěšen na jednom nebo dvou </a:t>
            </a:r>
            <a:r>
              <a:rPr lang="cs-CZ" sz="2400" smtClean="0">
                <a:latin typeface="Times New Roman"/>
                <a:ea typeface="Times New Roman"/>
              </a:rPr>
              <a:t>háčcích</a:t>
            </a:r>
            <a:endParaRPr lang="cs-CZ" sz="2400"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1551" y="3894673"/>
            <a:ext cx="3018401" cy="2599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5062" y="3820984"/>
            <a:ext cx="2962081" cy="2623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7778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403648" y="2276872"/>
            <a:ext cx="727280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K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apacitní čidla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Jsou </a:t>
            </a:r>
            <a:r>
              <a:rPr lang="cs-CZ" sz="2400">
                <a:latin typeface="Times New Roman"/>
                <a:ea typeface="Times New Roman"/>
              </a:rPr>
              <a:t>určena k indikaci přiblížení nebo doteku chráněného předmětu.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Střežený </a:t>
            </a:r>
            <a:r>
              <a:rPr lang="cs-CZ" sz="2400">
                <a:latin typeface="Times New Roman"/>
                <a:ea typeface="Times New Roman"/>
              </a:rPr>
              <a:t>objekt je umístěn v elektrickém poli čidla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nebo je přímou součástí elektrod. </a:t>
            </a:r>
            <a:endParaRPr lang="cs-CZ" sz="2400" smtClean="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Osoba </a:t>
            </a:r>
            <a:r>
              <a:rPr lang="cs-CZ" sz="2400">
                <a:latin typeface="Times New Roman"/>
                <a:ea typeface="Times New Roman"/>
              </a:rPr>
              <a:t>v elektrickém poli </a:t>
            </a:r>
            <a:r>
              <a:rPr lang="cs-CZ" sz="2400" smtClean="0">
                <a:latin typeface="Times New Roman"/>
                <a:ea typeface="Times New Roman"/>
              </a:rPr>
              <a:t>mění hodnoty a ty se vyhodnocují. Čidlo dává tedy povel </a:t>
            </a:r>
            <a:r>
              <a:rPr lang="cs-CZ" sz="2400">
                <a:latin typeface="Times New Roman"/>
                <a:ea typeface="Times New Roman"/>
              </a:rPr>
              <a:t>k vyhlášení </a:t>
            </a:r>
            <a:r>
              <a:rPr lang="cs-CZ" sz="2400" smtClean="0">
                <a:latin typeface="Times New Roman"/>
                <a:ea typeface="Times New Roman"/>
              </a:rPr>
              <a:t>poplachu.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67544" y="843811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03648" y="202997"/>
            <a:ext cx="727280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P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olohová čidla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Čidlo </a:t>
            </a:r>
            <a:r>
              <a:rPr lang="cs-CZ" sz="2400">
                <a:latin typeface="Times New Roman"/>
                <a:ea typeface="Times New Roman"/>
              </a:rPr>
              <a:t>má mechanický kontakt, který snímá pohyb </a:t>
            </a:r>
            <a:r>
              <a:rPr lang="cs-CZ" sz="2400" smtClean="0">
                <a:latin typeface="Times New Roman"/>
                <a:ea typeface="Times New Roman"/>
              </a:rPr>
              <a:t>předmětu a tato </a:t>
            </a:r>
            <a:r>
              <a:rPr lang="cs-CZ" sz="2400">
                <a:latin typeface="Times New Roman"/>
                <a:ea typeface="Times New Roman"/>
              </a:rPr>
              <a:t>změna </a:t>
            </a:r>
            <a:r>
              <a:rPr lang="cs-CZ" sz="2400" smtClean="0">
                <a:latin typeface="Times New Roman"/>
                <a:ea typeface="Times New Roman"/>
              </a:rPr>
              <a:t>je vyhodnocena </a:t>
            </a:r>
            <a:r>
              <a:rPr lang="cs-CZ" sz="2400">
                <a:latin typeface="Times New Roman"/>
                <a:ea typeface="Times New Roman"/>
              </a:rPr>
              <a:t>elektronikou </a:t>
            </a:r>
            <a:r>
              <a:rPr lang="cs-CZ" sz="2400" smtClean="0">
                <a:latin typeface="Times New Roman"/>
                <a:ea typeface="Times New Roman"/>
              </a:rPr>
              <a:t>a </a:t>
            </a:r>
            <a:r>
              <a:rPr lang="cs-CZ" sz="2400">
                <a:latin typeface="Times New Roman"/>
                <a:ea typeface="Times New Roman"/>
              </a:rPr>
              <a:t>je vyhlášen </a:t>
            </a:r>
            <a:r>
              <a:rPr lang="cs-CZ" sz="2400" smtClean="0">
                <a:latin typeface="Times New Roman"/>
                <a:ea typeface="Times New Roman"/>
              </a:rPr>
              <a:t>poplach.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467544" y="3656350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10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1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467544" y="1558826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403648" y="548680"/>
            <a:ext cx="727280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áhová čidla (tlakové senzory)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>
                <a:latin typeface="Times New Roman"/>
                <a:ea typeface="Times New Roman"/>
              </a:rPr>
              <a:t>Čidlo </a:t>
            </a:r>
            <a:r>
              <a:rPr lang="cs-CZ" sz="2400" smtClean="0">
                <a:latin typeface="Times New Roman"/>
                <a:ea typeface="Times New Roman"/>
              </a:rPr>
              <a:t>se umísťuje  </a:t>
            </a:r>
            <a:r>
              <a:rPr lang="cs-CZ" sz="2400">
                <a:latin typeface="Times New Roman"/>
                <a:ea typeface="Times New Roman"/>
              </a:rPr>
              <a:t>pod střežený </a:t>
            </a:r>
            <a:r>
              <a:rPr lang="cs-CZ" sz="2400" smtClean="0">
                <a:latin typeface="Times New Roman"/>
                <a:ea typeface="Times New Roman"/>
              </a:rPr>
              <a:t>předmět.</a:t>
            </a: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Čidlo </a:t>
            </a:r>
            <a:r>
              <a:rPr lang="cs-CZ" sz="2400">
                <a:latin typeface="Times New Roman"/>
                <a:ea typeface="Times New Roman"/>
              </a:rPr>
              <a:t>pak reaguje jak na zvýšení, tak na snížení váhy střeženého </a:t>
            </a:r>
            <a:r>
              <a:rPr lang="cs-CZ" sz="2400" smtClean="0">
                <a:latin typeface="Times New Roman"/>
                <a:ea typeface="Times New Roman"/>
              </a:rPr>
              <a:t>tělesa.</a:t>
            </a:r>
            <a:endParaRPr lang="cs-CZ" sz="2400">
              <a:latin typeface="Times New Roman"/>
              <a:ea typeface="Times New Roman"/>
            </a:endParaRPr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400" smtClean="0">
                <a:latin typeface="Times New Roman"/>
                <a:ea typeface="Times New Roman"/>
              </a:rPr>
              <a:t>Zásadní výhoda je, že absolutní </a:t>
            </a:r>
            <a:r>
              <a:rPr lang="cs-CZ" sz="2400">
                <a:latin typeface="Times New Roman"/>
                <a:ea typeface="Times New Roman"/>
              </a:rPr>
              <a:t>citlivost čidla je nezávislá na hmotnosti střeženého </a:t>
            </a:r>
            <a:r>
              <a:rPr lang="cs-CZ" sz="2400" smtClean="0">
                <a:latin typeface="Times New Roman"/>
                <a:ea typeface="Times New Roman"/>
              </a:rPr>
              <a:t>předmětu.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467544" y="4401108"/>
            <a:ext cx="504056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068960"/>
            <a:ext cx="506721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112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76434" y="33265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	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Výpis z norem ČSN</a:t>
            </a: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		Ing. Jiří Kindl-Projektování bezpečnostních systémů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808</TotalTime>
  <Words>339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93</cp:revision>
  <dcterms:created xsi:type="dcterms:W3CDTF">2013-03-27T08:46:28Z</dcterms:created>
  <dcterms:modified xsi:type="dcterms:W3CDTF">2014-10-02T10:55:48Z</dcterms:modified>
</cp:coreProperties>
</file>