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9" r:id="rId3"/>
    <p:sldId id="260" r:id="rId4"/>
    <p:sldId id="281" r:id="rId5"/>
    <p:sldId id="282" r:id="rId6"/>
    <p:sldId id="283" r:id="rId7"/>
    <p:sldId id="284" r:id="rId8"/>
    <p:sldId id="285" r:id="rId9"/>
    <p:sldId id="286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7" d="100"/>
          <a:sy n="117" d="100"/>
        </p:scale>
        <p:origin x="-147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C20A2A-5F6B-43A1-84CB-C91742C7ACB9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974F20-A34D-4213-AD8A-B69282A81D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143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0000" y="892479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ELEKTRONICKÉ </a:t>
            </a:r>
            <a:r>
              <a:rPr lang="cs-CZ" sz="3200" b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ZABEZPEČOVACÍ SYSTÉMY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5068" y="5269307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III/2-14-07_ELEKTRONICKÉ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ZABEZPEČOVACÍ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SYSTÉMY-6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Inteligentní dům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10.1.2014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533871"/>
            <a:ext cx="806489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lvl="1" algn="ctr"/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Prvky venkovní obvodové (perimetrické) ochrany</a:t>
            </a: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1560" y="1412776"/>
            <a:ext cx="806489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Jedná </a:t>
            </a:r>
            <a:r>
              <a:rPr lang="cs-CZ" sz="2400">
                <a:latin typeface="Times New Roman"/>
                <a:ea typeface="Times New Roman"/>
              </a:rPr>
              <a:t>se o čidla, která chrání, resp. signalizují narušení vnějších částí u rozlehlých objektů, komplexů budov nebo továren na samostatném pozemku</a:t>
            </a:r>
            <a:r>
              <a:rPr lang="cs-CZ" sz="2400" smtClean="0">
                <a:latin typeface="Times New Roman"/>
                <a:ea typeface="Times New Roman"/>
              </a:rPr>
              <a:t>.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630704" y="2852936"/>
            <a:ext cx="804575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Vzhledem </a:t>
            </a:r>
            <a:r>
              <a:rPr lang="cs-CZ" sz="2400">
                <a:latin typeface="Times New Roman"/>
                <a:ea typeface="Times New Roman"/>
              </a:rPr>
              <a:t>k </a:t>
            </a:r>
            <a:r>
              <a:rPr lang="cs-CZ" sz="2400" smtClean="0">
                <a:latin typeface="Times New Roman"/>
                <a:ea typeface="Times New Roman"/>
              </a:rPr>
              <a:t>rozměrúm venkovních </a:t>
            </a:r>
            <a:r>
              <a:rPr lang="cs-CZ" sz="2400">
                <a:latin typeface="Times New Roman"/>
                <a:ea typeface="Times New Roman"/>
              </a:rPr>
              <a:t>prostor se liší od čidel pro vnitřní použití především v dosahu (řádově o 100 m).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630704" y="3890665"/>
            <a:ext cx="804575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Základní omezující faktor, který určuje vlastnosti venkovního </a:t>
            </a:r>
            <a:r>
              <a:rPr lang="cs-CZ" sz="2400">
                <a:latin typeface="Times New Roman"/>
                <a:ea typeface="Times New Roman"/>
              </a:rPr>
              <a:t>zabezpečení je velké množství podnětů, na které by neměla čidla reagovat. </a:t>
            </a:r>
          </a:p>
        </p:txBody>
      </p:sp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1560" y="404664"/>
            <a:ext cx="806489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Výběr podnětů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, na které by neměla čidla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reagovat: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2" name="Šipka doprava 1"/>
          <p:cNvSpPr/>
          <p:nvPr/>
        </p:nvSpPr>
        <p:spPr>
          <a:xfrm>
            <a:off x="611560" y="1196752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608011" y="1804174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608011" y="2417753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608011" y="3102889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608011" y="3792400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611560" y="4540478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>
            <a:off x="611560" y="5229200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611560" y="5877272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557468" y="1109935"/>
            <a:ext cx="305404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>
                <a:latin typeface="Times New Roman"/>
                <a:ea typeface="Times New Roman"/>
              </a:rPr>
              <a:t>vlnění travního porostu</a:t>
            </a:r>
          </a:p>
        </p:txBody>
      </p:sp>
      <p:sp>
        <p:nvSpPr>
          <p:cNvPr id="4" name="Obdélník 3"/>
          <p:cNvSpPr/>
          <p:nvPr/>
        </p:nvSpPr>
        <p:spPr>
          <a:xfrm>
            <a:off x="1557469" y="1717357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pohyb listí a větví stromů a keřů</a:t>
            </a:r>
          </a:p>
        </p:txBody>
      </p:sp>
      <p:sp>
        <p:nvSpPr>
          <p:cNvPr id="5" name="Obdélník 4"/>
          <p:cNvSpPr/>
          <p:nvPr/>
        </p:nvSpPr>
        <p:spPr>
          <a:xfrm>
            <a:off x="1557468" y="2330936"/>
            <a:ext cx="329930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>
                <a:latin typeface="Times New Roman"/>
                <a:ea typeface="Times New Roman"/>
              </a:rPr>
              <a:t>vibrace oplocení ve větru</a:t>
            </a:r>
          </a:p>
        </p:txBody>
      </p:sp>
      <p:sp>
        <p:nvSpPr>
          <p:cNvPr id="6" name="Obdélník 5"/>
          <p:cNvSpPr/>
          <p:nvPr/>
        </p:nvSpPr>
        <p:spPr>
          <a:xfrm>
            <a:off x="1557469" y="3016072"/>
            <a:ext cx="239681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proudění vzduchu</a:t>
            </a:r>
          </a:p>
        </p:txBody>
      </p:sp>
      <p:sp>
        <p:nvSpPr>
          <p:cNvPr id="7" name="Obdélník 6"/>
          <p:cNvSpPr/>
          <p:nvPr/>
        </p:nvSpPr>
        <p:spPr>
          <a:xfrm>
            <a:off x="1557469" y="3705583"/>
            <a:ext cx="61106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>
                <a:latin typeface="Times New Roman"/>
                <a:ea typeface="Times New Roman"/>
              </a:rPr>
              <a:t>vítr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1467661" y="4453661"/>
            <a:ext cx="152958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sníh a déšť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1443816" y="5142383"/>
            <a:ext cx="371287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>
                <a:latin typeface="Times New Roman"/>
                <a:ea typeface="Times New Roman"/>
              </a:rPr>
              <a:t>pohyby různých druhů zvěře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1467661" y="5790455"/>
            <a:ext cx="545213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dopravní ruch v blízkosti hranice pozemku</a:t>
            </a:r>
          </a:p>
        </p:txBody>
      </p:sp>
    </p:spTree>
    <p:extLst>
      <p:ext uri="{BB962C8B-B14F-4D97-AF65-F5344CB8AC3E}">
        <p14:creationId xmlns:p14="http://schemas.microsoft.com/office/powerpoint/2010/main" val="697778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20" grpId="0"/>
      <p:bldP spid="21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39552" y="1772657"/>
            <a:ext cx="8136903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Mikrofonické kabely:</a:t>
            </a:r>
          </a:p>
          <a:p>
            <a:pPr algn="just"/>
            <a:r>
              <a:rPr lang="cs-CZ" sz="2400" smtClean="0">
                <a:latin typeface="Times New Roman"/>
                <a:ea typeface="Times New Roman"/>
              </a:rPr>
              <a:t>Pracují </a:t>
            </a:r>
            <a:r>
              <a:rPr lang="cs-CZ" sz="2400">
                <a:latin typeface="Times New Roman"/>
                <a:ea typeface="Times New Roman"/>
              </a:rPr>
              <a:t>na principu </a:t>
            </a:r>
            <a:r>
              <a:rPr lang="cs-CZ" sz="2400" smtClean="0">
                <a:latin typeface="Times New Roman"/>
                <a:ea typeface="Times New Roman"/>
              </a:rPr>
              <a:t>záchvějích </a:t>
            </a:r>
            <a:r>
              <a:rPr lang="cs-CZ" sz="2400">
                <a:latin typeface="Times New Roman"/>
                <a:ea typeface="Times New Roman"/>
              </a:rPr>
              <a:t>citlivého mikrofonického kabelu, které se převádějí na elektrický signál. </a:t>
            </a:r>
            <a:r>
              <a:rPr lang="cs-CZ" sz="2400" smtClean="0">
                <a:latin typeface="Times New Roman"/>
                <a:ea typeface="Times New Roman"/>
              </a:rPr>
              <a:t>Úroveň </a:t>
            </a:r>
            <a:r>
              <a:rPr lang="cs-CZ" sz="2400">
                <a:latin typeface="Times New Roman"/>
                <a:ea typeface="Times New Roman"/>
              </a:rPr>
              <a:t>odezvy odpovídající vyhlášení poplachu je nastavitelná</a:t>
            </a:r>
            <a:r>
              <a:rPr lang="cs-CZ" sz="2400" smtClean="0">
                <a:latin typeface="Times New Roman"/>
                <a:ea typeface="Times New Roman"/>
              </a:rPr>
              <a:t>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39552" y="202997"/>
            <a:ext cx="8136903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Podněty</a:t>
            </a:r>
            <a:r>
              <a:rPr lang="cs-CZ" sz="2400">
                <a:latin typeface="Times New Roman"/>
                <a:ea typeface="Times New Roman"/>
              </a:rPr>
              <a:t>, které se svým charakterem přibližují situaci narušení, není možno nikdy zcela eliminovat. Z tohoto důvodu se často kombinuje systém venkovní perimetrické ochrany se systémem průmyslové televize (CCTC).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66065"/>
            <a:ext cx="2841920" cy="28712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419871" y="3342317"/>
            <a:ext cx="5256583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Zásady použití: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Stálá </a:t>
            </a:r>
            <a:r>
              <a:rPr lang="cs-CZ" sz="2400">
                <a:latin typeface="Times New Roman"/>
                <a:ea typeface="Times New Roman"/>
              </a:rPr>
              <a:t>citlivost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Snadná </a:t>
            </a:r>
            <a:r>
              <a:rPr lang="cs-CZ" sz="2400">
                <a:latin typeface="Times New Roman"/>
                <a:ea typeface="Times New Roman"/>
              </a:rPr>
              <a:t>údržba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Může </a:t>
            </a:r>
            <a:r>
              <a:rPr lang="cs-CZ" sz="2400">
                <a:latin typeface="Times New Roman"/>
                <a:ea typeface="Times New Roman"/>
              </a:rPr>
              <a:t>být užíván v kombinaci s </a:t>
            </a:r>
            <a:r>
              <a:rPr lang="cs-CZ" sz="2400" smtClean="0">
                <a:latin typeface="Times New Roman"/>
                <a:ea typeface="Times New Roman"/>
              </a:rPr>
              <a:t>necitlivým koaxiálním </a:t>
            </a:r>
            <a:r>
              <a:rPr lang="cs-CZ" sz="2400">
                <a:latin typeface="Times New Roman"/>
                <a:ea typeface="Times New Roman"/>
              </a:rPr>
              <a:t>kabelem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může </a:t>
            </a:r>
            <a:r>
              <a:rPr lang="cs-CZ" sz="2400">
                <a:latin typeface="Times New Roman"/>
                <a:ea typeface="Times New Roman"/>
              </a:rPr>
              <a:t>být instalován </a:t>
            </a:r>
            <a:r>
              <a:rPr lang="cs-CZ" sz="2400" smtClean="0">
                <a:latin typeface="Times New Roman"/>
                <a:ea typeface="Times New Roman"/>
              </a:rPr>
              <a:t>přímo </a:t>
            </a:r>
            <a:r>
              <a:rPr lang="cs-CZ" sz="2400">
                <a:latin typeface="Times New Roman"/>
                <a:ea typeface="Times New Roman"/>
              </a:rPr>
              <a:t>na oplocení </a:t>
            </a:r>
            <a:endParaRPr lang="cs-CZ" sz="2400" smtClean="0">
              <a:latin typeface="Times New Roman"/>
              <a:ea typeface="Times New Roman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v</a:t>
            </a:r>
            <a:r>
              <a:rPr lang="cs-CZ" sz="2400" smtClean="0">
                <a:latin typeface="Times New Roman"/>
                <a:ea typeface="Times New Roman"/>
              </a:rPr>
              <a:t>olitelná pancéřovaná verze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907100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39552" y="548680"/>
            <a:ext cx="813690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Infračervené závory a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bariéry:</a:t>
            </a:r>
          </a:p>
          <a:p>
            <a:r>
              <a:rPr lang="cs-CZ" sz="2400" smtClean="0">
                <a:latin typeface="Times New Roman"/>
                <a:ea typeface="Times New Roman"/>
              </a:rPr>
              <a:t>Pracují </a:t>
            </a:r>
            <a:r>
              <a:rPr lang="cs-CZ" sz="2400">
                <a:latin typeface="Times New Roman"/>
                <a:ea typeface="Times New Roman"/>
              </a:rPr>
              <a:t>na principu přijímací a vysílací </a:t>
            </a:r>
            <a:r>
              <a:rPr lang="cs-CZ" sz="2400" smtClean="0">
                <a:latin typeface="Times New Roman"/>
                <a:ea typeface="Times New Roman"/>
              </a:rPr>
              <a:t>strany.</a:t>
            </a:r>
            <a:endParaRPr lang="cs-CZ" sz="2400">
              <a:latin typeface="Times New Roman"/>
              <a:ea typeface="Times New Roman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8430" y="1556792"/>
            <a:ext cx="3248025" cy="2552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926" y="1556792"/>
            <a:ext cx="4752975" cy="2552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57925" y="4221088"/>
            <a:ext cx="8018529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Mezi </a:t>
            </a:r>
            <a:r>
              <a:rPr lang="cs-CZ" sz="2400">
                <a:latin typeface="Times New Roman"/>
                <a:ea typeface="Times New Roman"/>
              </a:rPr>
              <a:t>stranami probíhá jeden nebo více infračervených paprsků. Při přerušení některého z nich dochází na přijímací straně k vyhodnocení a vyhlášení poplachového stavu. Použitelný dosah je 50-150 m .</a:t>
            </a:r>
          </a:p>
        </p:txBody>
      </p:sp>
    </p:spTree>
    <p:extLst>
      <p:ext uri="{BB962C8B-B14F-4D97-AF65-F5344CB8AC3E}">
        <p14:creationId xmlns:p14="http://schemas.microsoft.com/office/powerpoint/2010/main" val="50112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39552" y="548680"/>
            <a:ext cx="813690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Mikrovlnné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bariéry:</a:t>
            </a:r>
          </a:p>
          <a:p>
            <a:r>
              <a:rPr lang="cs-CZ" sz="2400" smtClean="0">
                <a:latin typeface="Times New Roman"/>
                <a:ea typeface="Times New Roman"/>
              </a:rPr>
              <a:t>Pracují rovněž na </a:t>
            </a:r>
            <a:r>
              <a:rPr lang="cs-CZ" sz="2400">
                <a:latin typeface="Times New Roman"/>
                <a:ea typeface="Times New Roman"/>
              </a:rPr>
              <a:t>principu přijímací a vysílací </a:t>
            </a:r>
            <a:r>
              <a:rPr lang="cs-CZ" sz="2400" smtClean="0">
                <a:latin typeface="Times New Roman"/>
                <a:ea typeface="Times New Roman"/>
              </a:rPr>
              <a:t>strany.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9552" y="1412776"/>
            <a:ext cx="81369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Mezi </a:t>
            </a:r>
            <a:r>
              <a:rPr lang="cs-CZ" sz="2400">
                <a:latin typeface="Times New Roman"/>
                <a:ea typeface="Times New Roman"/>
              </a:rPr>
              <a:t>přijímačem a vysílačem j</a:t>
            </a:r>
            <a:r>
              <a:rPr lang="cs-CZ" sz="2400" smtClean="0">
                <a:latin typeface="Times New Roman"/>
                <a:ea typeface="Times New Roman"/>
              </a:rPr>
              <a:t>e vytvořeno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elektromagnetické pole.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53169" y="2348880"/>
            <a:ext cx="423485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Pole je doutníkovitého tvaru, jehož rozměry a dosah jsou dány konfigurací bariéry.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553168" y="3549209"/>
            <a:ext cx="4234855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Je zde rovněž možné </a:t>
            </a:r>
            <a:r>
              <a:rPr lang="cs-CZ" sz="2400">
                <a:latin typeface="Times New Roman"/>
                <a:ea typeface="Times New Roman"/>
              </a:rPr>
              <a:t>nastavit velikost předmětu, na který systém reaguje vyhlášením poplachu.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564904"/>
            <a:ext cx="3662536" cy="2715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53168" y="5325015"/>
            <a:ext cx="804140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Výhodou mikrovlnných čidel je jejich dosah, cca 200 až 300m, při </a:t>
            </a:r>
            <a:r>
              <a:rPr lang="cs-CZ" sz="2400" smtClean="0">
                <a:latin typeface="Times New Roman"/>
                <a:ea typeface="Times New Roman"/>
              </a:rPr>
              <a:t>vysoké </a:t>
            </a:r>
            <a:r>
              <a:rPr lang="cs-CZ" sz="2400">
                <a:latin typeface="Times New Roman"/>
                <a:ea typeface="Times New Roman"/>
              </a:rPr>
              <a:t>odolnosti vůči povětrnostním podmínkám.</a:t>
            </a:r>
          </a:p>
        </p:txBody>
      </p:sp>
    </p:spTree>
    <p:extLst>
      <p:ext uri="{BB962C8B-B14F-4D97-AF65-F5344CB8AC3E}">
        <p14:creationId xmlns:p14="http://schemas.microsoft.com/office/powerpoint/2010/main" val="2317649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39552" y="548680"/>
            <a:ext cx="813690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Zemní tlakové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hadice:</a:t>
            </a:r>
          </a:p>
          <a:p>
            <a:r>
              <a:rPr lang="cs-CZ" sz="2400" smtClean="0">
                <a:latin typeface="Times New Roman"/>
                <a:ea typeface="Times New Roman"/>
              </a:rPr>
              <a:t>Jedná se o hydraulické podzemní čidlo.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9552" y="1412776"/>
            <a:ext cx="813690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V podstatě je to </a:t>
            </a:r>
            <a:r>
              <a:rPr lang="cs-CZ" sz="2400">
                <a:latin typeface="Times New Roman"/>
                <a:ea typeface="Times New Roman"/>
              </a:rPr>
              <a:t>diferenciální tlakové čidlo, jehož základem jsou paralelně položené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dvě pružné hadice </a:t>
            </a:r>
            <a:r>
              <a:rPr lang="cs-CZ" sz="2400">
                <a:latin typeface="Times New Roman"/>
                <a:ea typeface="Times New Roman"/>
              </a:rPr>
              <a:t>ve vzdálenosti cca 1 metru po celém obvodu pozemku.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46068"/>
            <a:ext cx="4201078" cy="35912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4788023" y="2646068"/>
            <a:ext cx="3888431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Hadice jsou napuštěny nemrznoucí kapalinou a princip spočívá v tom, že hadice působí jako prostředí pro přenos změn tlaku, vyvolávaného vnějším podnětem z okolí, až do místa vyhodnocení. </a:t>
            </a:r>
          </a:p>
        </p:txBody>
      </p:sp>
    </p:spTree>
    <p:extLst>
      <p:ext uri="{BB962C8B-B14F-4D97-AF65-F5344CB8AC3E}">
        <p14:creationId xmlns:p14="http://schemas.microsoft.com/office/powerpoint/2010/main" val="1746400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39552" y="548680"/>
            <a:ext cx="813690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Další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systémy venkovního zabezpečení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: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3" name="Šipka doprava 2"/>
          <p:cNvSpPr/>
          <p:nvPr/>
        </p:nvSpPr>
        <p:spPr>
          <a:xfrm>
            <a:off x="611560" y="1556792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611560" y="2278906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611560" y="2924944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611560" y="3721100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267744" y="1469974"/>
            <a:ext cx="188224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rotující lasery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267744" y="2192089"/>
            <a:ext cx="337624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využití optických </a:t>
            </a:r>
            <a:r>
              <a:rPr lang="cs-CZ" sz="2400" smtClean="0">
                <a:latin typeface="Times New Roman"/>
                <a:ea typeface="Times New Roman"/>
              </a:rPr>
              <a:t>vláken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267744" y="2838127"/>
            <a:ext cx="580800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využití videosenzorů </a:t>
            </a:r>
            <a:r>
              <a:rPr lang="cs-CZ" sz="2400" smtClean="0">
                <a:latin typeface="Times New Roman"/>
                <a:ea typeface="Times New Roman"/>
              </a:rPr>
              <a:t>včetně</a:t>
            </a:r>
            <a:r>
              <a:rPr lang="cs-CZ" sz="2400">
                <a:latin typeface="Times New Roman"/>
                <a:ea typeface="Times New Roman"/>
              </a:rPr>
              <a:t> archivací záběrů 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267744" y="3634281"/>
            <a:ext cx="640871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různé kombinace s </a:t>
            </a:r>
            <a:r>
              <a:rPr lang="cs-CZ" sz="2400" smtClean="0">
                <a:latin typeface="Times New Roman"/>
                <a:ea typeface="Times New Roman"/>
              </a:rPr>
              <a:t>využitím techniky </a:t>
            </a:r>
            <a:r>
              <a:rPr lang="cs-CZ" sz="2400">
                <a:latin typeface="Times New Roman"/>
                <a:ea typeface="Times New Roman"/>
              </a:rPr>
              <a:t>CCTV.</a:t>
            </a:r>
          </a:p>
        </p:txBody>
      </p:sp>
      <p:sp>
        <p:nvSpPr>
          <p:cNvPr id="15" name="Šipka doprava 14"/>
          <p:cNvSpPr/>
          <p:nvPr/>
        </p:nvSpPr>
        <p:spPr>
          <a:xfrm>
            <a:off x="611560" y="4653136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267744" y="4566318"/>
            <a:ext cx="515878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p</a:t>
            </a:r>
            <a:r>
              <a:rPr lang="cs-CZ" sz="2400" smtClean="0">
                <a:latin typeface="Times New Roman"/>
                <a:ea typeface="Times New Roman"/>
              </a:rPr>
              <a:t>erimetrická </a:t>
            </a:r>
            <a:r>
              <a:rPr lang="cs-CZ" sz="2400">
                <a:latin typeface="Times New Roman"/>
                <a:ea typeface="Times New Roman"/>
              </a:rPr>
              <a:t>pasivní infračervená </a:t>
            </a:r>
            <a:r>
              <a:rPr lang="cs-CZ" sz="2400" smtClean="0">
                <a:latin typeface="Times New Roman"/>
                <a:ea typeface="Times New Roman"/>
              </a:rPr>
              <a:t>čidla 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727550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2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76434" y="332656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vlastností elektronických zařízení.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 základě studia stanoví vlastnosti a funkce jednoduchých přístrojů a komponent pro systémy EZS.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: 	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Výpis z norem ČSN</a:t>
            </a: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		Ing. Jiří Kindl-Projektování bezpečnostních systémů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911</TotalTime>
  <Words>430</Words>
  <Application>Microsoft Office PowerPoint</Application>
  <PresentationFormat>Předvádění na obrazovce (4:3)</PresentationFormat>
  <Paragraphs>58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103</cp:revision>
  <dcterms:created xsi:type="dcterms:W3CDTF">2013-03-27T08:46:28Z</dcterms:created>
  <dcterms:modified xsi:type="dcterms:W3CDTF">2014-10-02T10:56:06Z</dcterms:modified>
</cp:coreProperties>
</file>