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60" r:id="rId4"/>
    <p:sldId id="281" r:id="rId5"/>
    <p:sldId id="286" r:id="rId6"/>
    <p:sldId id="287" r:id="rId7"/>
    <p:sldId id="288" r:id="rId8"/>
    <p:sldId id="289" r:id="rId9"/>
    <p:sldId id="29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50" y="-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III/2-14-10_ELEKTRONICKÉ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SYSTÉMY-9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33871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1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ELEKTRICKÁ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POŽÁRNÍ SIGNALIZACE (EPS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)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1154108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Elektrická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požární signalizace je soubor technických zařízení, která slouží k tomu, aby detekovala požár při jeho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vzniku. 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1" y="1985105"/>
            <a:ext cx="811256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sz="2400">
                <a:latin typeface="Times New Roman"/>
                <a:ea typeface="Times New Roman"/>
              </a:rPr>
              <a:t>Cílem je </a:t>
            </a:r>
            <a:r>
              <a:rPr lang="cs-CZ" sz="2400" smtClean="0">
                <a:latin typeface="Times New Roman"/>
                <a:ea typeface="Times New Roman"/>
              </a:rPr>
              <a:t>přivolat </a:t>
            </a:r>
            <a:r>
              <a:rPr lang="cs-CZ" sz="2400">
                <a:latin typeface="Times New Roman"/>
                <a:ea typeface="Times New Roman"/>
              </a:rPr>
              <a:t>na místo vznikajícího požáru osobu, která je schopna začínající požár zlikvidovat nebo přivolat další pomoc.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2964806"/>
            <a:ext cx="2736304" cy="3200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347865" y="2967335"/>
            <a:ext cx="537626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Průběh požáru můžeme rozdělit na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3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fáze:</a:t>
            </a:r>
          </a:p>
        </p:txBody>
      </p:sp>
      <p:sp>
        <p:nvSpPr>
          <p:cNvPr id="7" name="Obdélník 6"/>
          <p:cNvSpPr/>
          <p:nvPr/>
        </p:nvSpPr>
        <p:spPr>
          <a:xfrm>
            <a:off x="3707903" y="3410240"/>
            <a:ext cx="50162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fáze je určena časem od vzniku požáru </a:t>
            </a:r>
          </a:p>
        </p:txBody>
      </p:sp>
      <p:sp>
        <p:nvSpPr>
          <p:cNvPr id="9" name="Obdélník 8"/>
          <p:cNvSpPr/>
          <p:nvPr/>
        </p:nvSpPr>
        <p:spPr>
          <a:xfrm>
            <a:off x="3699999" y="5077185"/>
            <a:ext cx="502281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fáze kdy jsou zachváceny všechny hořlavé předměty v prostoru.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699999" y="4246188"/>
            <a:ext cx="496855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fáze </a:t>
            </a:r>
            <a:r>
              <a:rPr lang="cs-CZ" sz="2400" smtClean="0">
                <a:latin typeface="Times New Roman"/>
                <a:ea typeface="Times New Roman"/>
              </a:rPr>
              <a:t>rozhoření </a:t>
            </a:r>
            <a:r>
              <a:rPr lang="cs-CZ" sz="2400">
                <a:latin typeface="Times New Roman"/>
                <a:ea typeface="Times New Roman"/>
              </a:rPr>
              <a:t>prvních hořlavých předmětů. </a:t>
            </a: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Hlavními 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úkoly EPS je:</a:t>
            </a:r>
          </a:p>
        </p:txBody>
      </p:sp>
      <p:sp>
        <p:nvSpPr>
          <p:cNvPr id="2" name="Šipka doprava 1"/>
          <p:cNvSpPr/>
          <p:nvPr/>
        </p:nvSpPr>
        <p:spPr>
          <a:xfrm>
            <a:off x="611560" y="1128606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11560" y="366928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557468" y="965919"/>
            <a:ext cx="5160387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sz="2400" smtClean="0">
                <a:latin typeface="Times New Roman"/>
                <a:ea typeface="Times New Roman"/>
              </a:rPr>
              <a:t>rychlé </a:t>
            </a:r>
            <a:r>
              <a:rPr lang="cs-CZ" sz="2400">
                <a:latin typeface="Times New Roman"/>
                <a:ea typeface="Times New Roman"/>
              </a:rPr>
              <a:t>a spolehlivé určení místa požáru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33946" y="3582467"/>
            <a:ext cx="355949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volba </a:t>
            </a:r>
            <a:r>
              <a:rPr lang="cs-CZ" sz="2400">
                <a:latin typeface="Times New Roman"/>
                <a:ea typeface="Times New Roman"/>
              </a:rPr>
              <a:t>vyhlášení poplachu</a:t>
            </a:r>
          </a:p>
        </p:txBody>
      </p:sp>
      <p:sp>
        <p:nvSpPr>
          <p:cNvPr id="7" name="Obdélník 6"/>
          <p:cNvSpPr/>
          <p:nvPr/>
        </p:nvSpPr>
        <p:spPr>
          <a:xfrm>
            <a:off x="591427" y="1556792"/>
            <a:ext cx="80850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Nejčastěji k požáru dochází v </a:t>
            </a:r>
            <a:r>
              <a:rPr lang="cs-CZ" sz="2400" smtClean="0">
                <a:latin typeface="Times New Roman"/>
                <a:ea typeface="Times New Roman"/>
              </a:rPr>
              <a:t>domácnostech. 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Jedná </a:t>
            </a:r>
            <a:r>
              <a:rPr lang="cs-CZ" sz="2400">
                <a:latin typeface="Times New Roman"/>
                <a:ea typeface="Times New Roman"/>
              </a:rPr>
              <a:t>se o požáry vzniklé zejména lidskou nedbalostí, porušováním požárně bezpečnostních předpisů, nesprávnou manipulací s otevřeným ohněm, ale také požáry způsobené </a:t>
            </a:r>
            <a:r>
              <a:rPr lang="cs-CZ" sz="2400" smtClean="0">
                <a:latin typeface="Times New Roman"/>
                <a:ea typeface="Times New Roman"/>
              </a:rPr>
              <a:t>dětmi.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57468" y="4264726"/>
            <a:ext cx="71189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sdělení hasičským sborům veškeré potřebné informace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91427" y="4780310"/>
            <a:ext cx="808502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osoby v domácnosti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kde se nachází hlavní uzávěry vody, </a:t>
            </a:r>
            <a:r>
              <a:rPr lang="cs-CZ" sz="2400" smtClean="0">
                <a:latin typeface="Times New Roman"/>
                <a:ea typeface="Times New Roman"/>
              </a:rPr>
              <a:t>plynu </a:t>
            </a:r>
            <a:r>
              <a:rPr lang="cs-CZ" sz="2400">
                <a:latin typeface="Times New Roman"/>
                <a:ea typeface="Times New Roman"/>
              </a:rPr>
              <a:t>a </a:t>
            </a:r>
            <a:r>
              <a:rPr lang="cs-CZ" sz="2400" smtClean="0">
                <a:latin typeface="Times New Roman"/>
                <a:ea typeface="Times New Roman"/>
              </a:rPr>
              <a:t>elektřiny </a:t>
            </a:r>
            <a:endParaRPr lang="cs-CZ" sz="240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informace o skladovaných nebezpečných </a:t>
            </a:r>
            <a:r>
              <a:rPr lang="cs-CZ" sz="2400" smtClean="0">
                <a:latin typeface="Times New Roman"/>
                <a:ea typeface="Times New Roman"/>
              </a:rPr>
              <a:t>látkách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618253" y="4351543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77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Hlavními 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úkoly EPS je:</a:t>
            </a:r>
          </a:p>
        </p:txBody>
      </p:sp>
      <p:sp>
        <p:nvSpPr>
          <p:cNvPr id="12" name="Šipka doprava 11"/>
          <p:cNvSpPr/>
          <p:nvPr/>
        </p:nvSpPr>
        <p:spPr>
          <a:xfrm>
            <a:off x="600331" y="106754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11560" y="350100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529946" y="980727"/>
            <a:ext cx="4911922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sz="2400" smtClean="0">
                <a:latin typeface="Times New Roman"/>
                <a:ea typeface="Times New Roman"/>
              </a:rPr>
              <a:t>aktivace </a:t>
            </a:r>
            <a:r>
              <a:rPr lang="cs-CZ" sz="2400">
                <a:latin typeface="Times New Roman"/>
                <a:ea typeface="Times New Roman"/>
              </a:rPr>
              <a:t>a řízení evakuačního systému</a:t>
            </a:r>
          </a:p>
        </p:txBody>
      </p:sp>
      <p:sp>
        <p:nvSpPr>
          <p:cNvPr id="6" name="Obdélník 5"/>
          <p:cNvSpPr/>
          <p:nvPr/>
        </p:nvSpPr>
        <p:spPr>
          <a:xfrm>
            <a:off x="1529946" y="3414190"/>
            <a:ext cx="6889711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realizace automatického komunikace s HZS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00331" y="1720840"/>
            <a:ext cx="807612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do hořícího objektu nelze vstupovat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nepřekážet </a:t>
            </a:r>
            <a:r>
              <a:rPr lang="cs-CZ" sz="2400">
                <a:latin typeface="Times New Roman"/>
                <a:ea typeface="Times New Roman"/>
              </a:rPr>
              <a:t>zasahujícím jednotkám</a:t>
            </a:r>
            <a:r>
              <a:rPr lang="cs-CZ"/>
              <a:t> </a:t>
            </a:r>
            <a:endParaRPr lang="cs-CZ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ř</a:t>
            </a:r>
            <a:r>
              <a:rPr lang="cs-CZ" sz="2400" smtClean="0">
                <a:latin typeface="Times New Roman"/>
                <a:ea typeface="Times New Roman"/>
              </a:rPr>
              <a:t>ídit se </a:t>
            </a:r>
            <a:r>
              <a:rPr lang="cs-CZ" sz="2400">
                <a:latin typeface="Times New Roman"/>
                <a:ea typeface="Times New Roman"/>
              </a:rPr>
              <a:t>se pokyny velitele zásahu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spolupracovat s</a:t>
            </a:r>
            <a:r>
              <a:rPr lang="cs-CZ" sz="2400">
                <a:latin typeface="Times New Roman"/>
                <a:ea typeface="Times New Roman"/>
              </a:rPr>
              <a:t> vyšetřovateli požárů a Policií ČR.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91705" y="4005064"/>
            <a:ext cx="80761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Slouží pro zabezpečení spojení zasahujících jednotek na místě mimořádné </a:t>
            </a:r>
            <a:r>
              <a:rPr lang="cs-CZ" sz="2400" smtClean="0">
                <a:latin typeface="Times New Roman"/>
                <a:ea typeface="Times New Roman"/>
              </a:rPr>
              <a:t>události.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91705" y="4802784"/>
            <a:ext cx="808475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Cílem </a:t>
            </a:r>
            <a:r>
              <a:rPr lang="cs-CZ" sz="2400">
                <a:latin typeface="Times New Roman"/>
                <a:ea typeface="Times New Roman"/>
              </a:rPr>
              <a:t>je co nejrychlejší předání informací k výjezdu jednotkám PO na vzniklou událost. 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28812" y="5633781"/>
            <a:ext cx="804764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Zabezpečují  </a:t>
            </a:r>
            <a:r>
              <a:rPr lang="cs-CZ" sz="2400">
                <a:latin typeface="Times New Roman"/>
                <a:ea typeface="Times New Roman"/>
              </a:rPr>
              <a:t>evidenci mimořádných </a:t>
            </a:r>
            <a:r>
              <a:rPr lang="cs-CZ" sz="2400" smtClean="0">
                <a:latin typeface="Times New Roman"/>
                <a:ea typeface="Times New Roman"/>
              </a:rPr>
              <a:t>událostí </a:t>
            </a:r>
            <a:r>
              <a:rPr lang="cs-CZ" sz="2400">
                <a:latin typeface="Times New Roman"/>
                <a:ea typeface="Times New Roman"/>
              </a:rPr>
              <a:t>a </a:t>
            </a:r>
            <a:r>
              <a:rPr lang="cs-CZ" sz="2400" smtClean="0">
                <a:latin typeface="Times New Roman"/>
                <a:ea typeface="Times New Roman"/>
              </a:rPr>
              <a:t>statistiku.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4483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Základní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rozdělení EPS:</a:t>
            </a:r>
          </a:p>
        </p:txBody>
      </p:sp>
      <p:sp>
        <p:nvSpPr>
          <p:cNvPr id="12" name="Šipka doprava 11"/>
          <p:cNvSpPr/>
          <p:nvPr/>
        </p:nvSpPr>
        <p:spPr>
          <a:xfrm>
            <a:off x="600331" y="106754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835696" y="1026894"/>
            <a:ext cx="2073003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konvenční EPS</a:t>
            </a:r>
          </a:p>
        </p:txBody>
      </p:sp>
      <p:sp>
        <p:nvSpPr>
          <p:cNvPr id="9" name="Obdélník 8"/>
          <p:cNvSpPr/>
          <p:nvPr/>
        </p:nvSpPr>
        <p:spPr>
          <a:xfrm>
            <a:off x="3908698" y="1488559"/>
            <a:ext cx="477898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Jedná se o zařízení elektrické požární signalizace určené k vyhodnocování požární situace ve střeženém objektu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908697" y="3429000"/>
            <a:ext cx="475652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Funkce </a:t>
            </a:r>
            <a:r>
              <a:rPr lang="cs-CZ" sz="2400" smtClean="0">
                <a:latin typeface="Times New Roman"/>
                <a:ea typeface="Times New Roman"/>
              </a:rPr>
              <a:t>jsou </a:t>
            </a:r>
            <a:r>
              <a:rPr lang="cs-CZ" sz="2400">
                <a:latin typeface="Times New Roman"/>
                <a:ea typeface="Times New Roman"/>
              </a:rPr>
              <a:t>řízeny mikroprocesorem, který umožňuje nastavení ústředny </a:t>
            </a:r>
            <a:r>
              <a:rPr lang="cs-CZ" sz="2400" smtClean="0">
                <a:latin typeface="Times New Roman"/>
                <a:ea typeface="Times New Roman"/>
              </a:rPr>
              <a:t>dle požadavků </a:t>
            </a:r>
            <a:r>
              <a:rPr lang="cs-CZ" sz="2400">
                <a:latin typeface="Times New Roman"/>
                <a:ea typeface="Times New Roman"/>
              </a:rPr>
              <a:t>zákazníka.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3908699" y="5157192"/>
            <a:ext cx="477898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Ústředny jsou určeny </a:t>
            </a:r>
            <a:r>
              <a:rPr lang="cs-CZ" sz="2400">
                <a:latin typeface="Times New Roman"/>
                <a:ea typeface="Times New Roman"/>
              </a:rPr>
              <a:t>k připojení neadresovatelných hlásičů </a:t>
            </a:r>
            <a:r>
              <a:rPr lang="cs-CZ" sz="2400" smtClean="0">
                <a:latin typeface="Times New Roman"/>
                <a:ea typeface="Times New Roman"/>
              </a:rPr>
              <a:t>požáru.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240" y="2204864"/>
            <a:ext cx="2933459" cy="4181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Šipka dolů 20"/>
          <p:cNvSpPr/>
          <p:nvPr/>
        </p:nvSpPr>
        <p:spPr>
          <a:xfrm>
            <a:off x="611560" y="1488559"/>
            <a:ext cx="363680" cy="50028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298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Základní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rozdělení EPS:</a:t>
            </a:r>
          </a:p>
        </p:txBody>
      </p:sp>
      <p:sp>
        <p:nvSpPr>
          <p:cNvPr id="12" name="Šipka doprava 11"/>
          <p:cNvSpPr/>
          <p:nvPr/>
        </p:nvSpPr>
        <p:spPr>
          <a:xfrm>
            <a:off x="600331" y="106754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835696" y="1026894"/>
            <a:ext cx="1731564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adresné </a:t>
            </a:r>
            <a:r>
              <a:rPr lang="cs-CZ" sz="2400" smtClean="0">
                <a:latin typeface="Times New Roman"/>
                <a:ea typeface="Times New Roman"/>
              </a:rPr>
              <a:t>EPS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033" y="2168066"/>
            <a:ext cx="3371850" cy="416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355976" y="1493687"/>
            <a:ext cx="43924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Jedná se  o ústředny elektrické požární signalizace, které mají rozšiřitelné </a:t>
            </a:r>
            <a:r>
              <a:rPr lang="cs-CZ" sz="2400" smtClean="0">
                <a:latin typeface="Times New Roman"/>
                <a:ea typeface="Times New Roman"/>
              </a:rPr>
              <a:t>kruhové linky</a:t>
            </a:r>
            <a:r>
              <a:rPr lang="cs-CZ" sz="2400">
                <a:latin typeface="Times New Roman"/>
                <a:ea typeface="Times New Roman"/>
              </a:rPr>
              <a:t>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4355974" y="2705823"/>
            <a:ext cx="432047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Kapacita jedné kruhové linky je </a:t>
            </a:r>
            <a:r>
              <a:rPr lang="cs-CZ" sz="2400" smtClean="0">
                <a:latin typeface="Times New Roman"/>
                <a:ea typeface="Times New Roman"/>
              </a:rPr>
              <a:t>zpravidla 126 </a:t>
            </a:r>
            <a:r>
              <a:rPr lang="cs-CZ" sz="2400">
                <a:latin typeface="Times New Roman"/>
                <a:ea typeface="Times New Roman"/>
              </a:rPr>
              <a:t>adresných prvků, optických, kombinovaných a </a:t>
            </a:r>
            <a:r>
              <a:rPr lang="cs-CZ" sz="2400" smtClean="0">
                <a:latin typeface="Times New Roman"/>
                <a:ea typeface="Times New Roman"/>
              </a:rPr>
              <a:t>teplotních hlásičů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9" name="Šipka dolů 8"/>
          <p:cNvSpPr/>
          <p:nvPr/>
        </p:nvSpPr>
        <p:spPr>
          <a:xfrm>
            <a:off x="615033" y="1493687"/>
            <a:ext cx="356567" cy="49515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351781" y="4797152"/>
            <a:ext cx="432047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Každý adresný prvek má přidělen textový </a:t>
            </a:r>
            <a:r>
              <a:rPr lang="cs-CZ" sz="2400" smtClean="0">
                <a:latin typeface="Times New Roman"/>
                <a:ea typeface="Times New Roman"/>
              </a:rPr>
              <a:t>popis.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67456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Základní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rozdělení EPS:</a:t>
            </a:r>
          </a:p>
        </p:txBody>
      </p:sp>
      <p:sp>
        <p:nvSpPr>
          <p:cNvPr id="12" name="Šipka doprava 11"/>
          <p:cNvSpPr/>
          <p:nvPr/>
        </p:nvSpPr>
        <p:spPr>
          <a:xfrm>
            <a:off x="600331" y="106754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835696" y="1026894"/>
            <a:ext cx="2055371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analogové </a:t>
            </a:r>
            <a:r>
              <a:rPr lang="cs-CZ" sz="2400" smtClean="0">
                <a:latin typeface="Times New Roman"/>
                <a:ea typeface="Times New Roman"/>
              </a:rPr>
              <a:t>EPS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64904"/>
            <a:ext cx="5400675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81678" y="4797152"/>
            <a:ext cx="80934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Ovládají se zpravidla  </a:t>
            </a:r>
            <a:r>
              <a:rPr lang="cs-CZ" sz="2400">
                <a:latin typeface="Times New Roman"/>
                <a:ea typeface="Times New Roman"/>
              </a:rPr>
              <a:t>z klávesnic (LED i s displejem), čteček digitálních klíčů a proxi karet.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084168" y="1772816"/>
            <a:ext cx="25922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Svým rozsahem jsou  vhodné pro použití domácnostech a malých aplikacích</a:t>
            </a:r>
            <a:r>
              <a:rPr lang="cs-CZ"/>
              <a:t>. </a:t>
            </a:r>
          </a:p>
        </p:txBody>
      </p:sp>
      <p:sp>
        <p:nvSpPr>
          <p:cNvPr id="6" name="Šipka dolů 5"/>
          <p:cNvSpPr/>
          <p:nvPr/>
        </p:nvSpPr>
        <p:spPr>
          <a:xfrm>
            <a:off x="611560" y="1488559"/>
            <a:ext cx="360040" cy="50028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19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Základní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rozdělení EPS:</a:t>
            </a:r>
          </a:p>
        </p:txBody>
      </p:sp>
      <p:sp>
        <p:nvSpPr>
          <p:cNvPr id="12" name="Šipka doprava 11"/>
          <p:cNvSpPr/>
          <p:nvPr/>
        </p:nvSpPr>
        <p:spPr>
          <a:xfrm>
            <a:off x="600331" y="106754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835696" y="1026894"/>
            <a:ext cx="2207656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interaktivní </a:t>
            </a:r>
            <a:r>
              <a:rPr lang="cs-CZ" sz="2400" smtClean="0">
                <a:latin typeface="Times New Roman"/>
                <a:ea typeface="Times New Roman"/>
              </a:rPr>
              <a:t>EPS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331" y="2132856"/>
            <a:ext cx="4048125" cy="296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48456" y="1488559"/>
            <a:ext cx="42795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Systém je opatřen velmi přesnými čidly a hlásiči.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48456" y="2564904"/>
            <a:ext cx="420751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V analogovém systému EPS lze používat i prvky </a:t>
            </a:r>
            <a:r>
              <a:rPr lang="cs-CZ" sz="2400" smtClean="0">
                <a:latin typeface="Times New Roman"/>
                <a:ea typeface="Times New Roman"/>
              </a:rPr>
              <a:t> adresovatelné. Systém může být </a:t>
            </a:r>
            <a:r>
              <a:rPr lang="cs-CZ" sz="2400">
                <a:latin typeface="Times New Roman"/>
                <a:ea typeface="Times New Roman"/>
              </a:rPr>
              <a:t>průběžně doplňován o další interaktivní </a:t>
            </a:r>
            <a:r>
              <a:rPr lang="cs-CZ" sz="2400" smtClean="0">
                <a:latin typeface="Times New Roman"/>
                <a:ea typeface="Times New Roman"/>
              </a:rPr>
              <a:t>hlásiče: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611560" y="1488559"/>
            <a:ext cx="360040" cy="50028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356259" y="5573683"/>
            <a:ext cx="12105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kouřový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356259" y="5086618"/>
            <a:ext cx="11224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teplotní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356259" y="4525982"/>
            <a:ext cx="11929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plynový</a:t>
            </a:r>
          </a:p>
        </p:txBody>
      </p:sp>
      <p:sp>
        <p:nvSpPr>
          <p:cNvPr id="14" name="Šipka doprava 13"/>
          <p:cNvSpPr/>
          <p:nvPr/>
        </p:nvSpPr>
        <p:spPr>
          <a:xfrm>
            <a:off x="5652120" y="4641397"/>
            <a:ext cx="576064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5652120" y="5202033"/>
            <a:ext cx="576064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5652120" y="5689098"/>
            <a:ext cx="576064" cy="23083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263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2" grpId="0" animBg="1"/>
      <p:bldP spid="9" grpId="0"/>
      <p:bldP spid="10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1233</TotalTime>
  <Words>432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135</cp:revision>
  <dcterms:created xsi:type="dcterms:W3CDTF">2013-03-27T08:46:28Z</dcterms:created>
  <dcterms:modified xsi:type="dcterms:W3CDTF">2014-10-02T10:57:05Z</dcterms:modified>
</cp:coreProperties>
</file>