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60" r:id="rId4"/>
    <p:sldId id="286" r:id="rId5"/>
    <p:sldId id="295" r:id="rId6"/>
    <p:sldId id="296" r:id="rId7"/>
    <p:sldId id="297" r:id="rId8"/>
    <p:sldId id="29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50" y="-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III/2-14-13_ELEKTRONICKÉ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SYSTÉMY-12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33871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1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POŽÁRNÍ POPLACHOVÉ ZAŘÍZENÍ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4342" y="1405720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Jedná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se o takové komponenty, které přijímají elektrický poplachový signál z ústředny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EPS. 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2420888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Informace </a:t>
            </a:r>
            <a:r>
              <a:rPr lang="cs-CZ" sz="2400" smtClean="0">
                <a:latin typeface="Times New Roman"/>
                <a:ea typeface="Times New Roman"/>
              </a:rPr>
              <a:t>převedou do </a:t>
            </a:r>
            <a:r>
              <a:rPr lang="cs-CZ" sz="2400">
                <a:latin typeface="Times New Roman"/>
                <a:ea typeface="Times New Roman"/>
              </a:rPr>
              <a:t>vhodné podoby tak, aby </a:t>
            </a:r>
            <a:r>
              <a:rPr lang="cs-CZ" sz="2400" smtClean="0">
                <a:latin typeface="Times New Roman"/>
                <a:ea typeface="Times New Roman"/>
              </a:rPr>
              <a:t>byly srozumitelné </a:t>
            </a:r>
            <a:r>
              <a:rPr lang="cs-CZ" sz="2400">
                <a:latin typeface="Times New Roman"/>
                <a:ea typeface="Times New Roman"/>
              </a:rPr>
              <a:t>osobám, kterým </a:t>
            </a:r>
            <a:r>
              <a:rPr lang="cs-CZ" sz="2400" smtClean="0">
                <a:latin typeface="Times New Roman"/>
                <a:ea typeface="Times New Roman"/>
              </a:rPr>
              <a:t>jsou určeny.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91418" y="339209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Vhodnou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podobu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rozumíme akustickou nebo optickou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formu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59" y="4110881"/>
            <a:ext cx="804475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V</a:t>
            </a:r>
            <a:r>
              <a:rPr lang="pt-BR" sz="2400" smtClean="0">
                <a:latin typeface="Times New Roman"/>
                <a:ea typeface="Times New Roman"/>
              </a:rPr>
              <a:t>praxi </a:t>
            </a:r>
            <a:r>
              <a:rPr lang="pt-BR" sz="2400">
                <a:latin typeface="Times New Roman"/>
                <a:ea typeface="Times New Roman"/>
              </a:rPr>
              <a:t>se </a:t>
            </a:r>
            <a:r>
              <a:rPr lang="pt-BR" sz="2400" smtClean="0">
                <a:latin typeface="Times New Roman"/>
                <a:ea typeface="Times New Roman"/>
              </a:rPr>
              <a:t>nej</a:t>
            </a:r>
            <a:r>
              <a:rPr lang="cs-CZ" sz="2400" smtClean="0">
                <a:latin typeface="Times New Roman"/>
                <a:ea typeface="Times New Roman"/>
              </a:rPr>
              <a:t>č</a:t>
            </a:r>
            <a:r>
              <a:rPr lang="pt-BR" sz="2400" smtClean="0">
                <a:latin typeface="Times New Roman"/>
                <a:ea typeface="Times New Roman"/>
              </a:rPr>
              <a:t>ast</a:t>
            </a:r>
            <a:r>
              <a:rPr lang="cs-CZ" sz="2400" smtClean="0">
                <a:latin typeface="Times New Roman"/>
                <a:ea typeface="Times New Roman"/>
              </a:rPr>
              <a:t>ě</a:t>
            </a:r>
            <a:r>
              <a:rPr lang="pt-BR" sz="2400" smtClean="0">
                <a:latin typeface="Times New Roman"/>
                <a:ea typeface="Times New Roman"/>
              </a:rPr>
              <a:t>ji </a:t>
            </a:r>
            <a:r>
              <a:rPr lang="pt-BR" sz="2400">
                <a:latin typeface="Times New Roman"/>
                <a:ea typeface="Times New Roman"/>
              </a:rPr>
              <a:t>setkáme s poplachovou </a:t>
            </a:r>
            <a:r>
              <a:rPr lang="pt-BR" sz="2400" smtClean="0">
                <a:latin typeface="Times New Roman"/>
                <a:ea typeface="Times New Roman"/>
              </a:rPr>
              <a:t>sirénou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56678" y="4797152"/>
            <a:ext cx="51195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typ A - pro </a:t>
            </a:r>
            <a:r>
              <a:rPr lang="cs-CZ" sz="2400" smtClean="0">
                <a:latin typeface="Times New Roman"/>
                <a:ea typeface="Times New Roman"/>
              </a:rPr>
              <a:t>vnitřní </a:t>
            </a:r>
            <a:r>
              <a:rPr lang="cs-CZ" sz="2400">
                <a:latin typeface="Times New Roman"/>
                <a:ea typeface="Times New Roman"/>
              </a:rPr>
              <a:t>použití</a:t>
            </a:r>
          </a:p>
        </p:txBody>
      </p:sp>
      <p:sp>
        <p:nvSpPr>
          <p:cNvPr id="7" name="Šipka doprava 6"/>
          <p:cNvSpPr/>
          <p:nvPr/>
        </p:nvSpPr>
        <p:spPr>
          <a:xfrm>
            <a:off x="755576" y="4869160"/>
            <a:ext cx="504056" cy="2973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755576" y="5608790"/>
            <a:ext cx="504056" cy="2973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419" y="4804824"/>
            <a:ext cx="838200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745218" y="5526620"/>
            <a:ext cx="51195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typ B - pro </a:t>
            </a:r>
            <a:r>
              <a:rPr lang="cs-CZ" sz="2400" smtClean="0">
                <a:latin typeface="Times New Roman"/>
                <a:ea typeface="Times New Roman"/>
              </a:rPr>
              <a:t>vnější </a:t>
            </a:r>
            <a:r>
              <a:rPr lang="cs-CZ" sz="2400">
                <a:latin typeface="Times New Roman"/>
                <a:ea typeface="Times New Roman"/>
              </a:rPr>
              <a:t>použití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069" y="5435835"/>
            <a:ext cx="971550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Hlásicí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linka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47664" y="980727"/>
            <a:ext cx="71201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Přenosová </a:t>
            </a:r>
            <a:r>
              <a:rPr lang="cs-CZ" sz="2400">
                <a:latin typeface="Times New Roman"/>
                <a:ea typeface="Times New Roman"/>
              </a:rPr>
              <a:t>cesta, která spojuje </a:t>
            </a:r>
            <a:r>
              <a:rPr lang="cs-CZ" sz="2400" smtClean="0">
                <a:latin typeface="Times New Roman"/>
                <a:ea typeface="Times New Roman"/>
              </a:rPr>
              <a:t>prvky samostatně zobrazované </a:t>
            </a:r>
            <a:r>
              <a:rPr lang="cs-CZ" sz="2400">
                <a:latin typeface="Times New Roman"/>
                <a:ea typeface="Times New Roman"/>
              </a:rPr>
              <a:t>na </a:t>
            </a:r>
            <a:r>
              <a:rPr lang="cs-CZ" sz="2400" smtClean="0">
                <a:latin typeface="Times New Roman"/>
                <a:ea typeface="Times New Roman"/>
              </a:rPr>
              <a:t>ústředně </a:t>
            </a:r>
            <a:r>
              <a:rPr lang="cs-CZ" sz="2400">
                <a:latin typeface="Times New Roman"/>
                <a:ea typeface="Times New Roman"/>
              </a:rPr>
              <a:t>EPS.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47664" y="4365104"/>
            <a:ext cx="70864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Patří sem vedení </a:t>
            </a:r>
            <a:r>
              <a:rPr lang="cs-CZ" sz="2400">
                <a:latin typeface="Times New Roman"/>
                <a:ea typeface="Times New Roman"/>
              </a:rPr>
              <a:t>spojující komponenty adresovatelného systému EPS s </a:t>
            </a:r>
            <a:r>
              <a:rPr lang="cs-CZ" sz="2400" smtClean="0">
                <a:latin typeface="Times New Roman"/>
                <a:ea typeface="Times New Roman"/>
              </a:rPr>
              <a:t>příslušnou ústřednou EPS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1560" y="1870707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Hlásicí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požární smyčka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547664" y="2551836"/>
            <a:ext cx="712016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Jedná se o vedení </a:t>
            </a:r>
            <a:r>
              <a:rPr lang="cs-CZ" sz="2400">
                <a:latin typeface="Times New Roman"/>
                <a:ea typeface="Times New Roman"/>
              </a:rPr>
              <a:t>spojující neadresovatelný </a:t>
            </a:r>
            <a:r>
              <a:rPr lang="cs-CZ" sz="2400" smtClean="0">
                <a:latin typeface="Times New Roman"/>
                <a:ea typeface="Times New Roman"/>
              </a:rPr>
              <a:t>hlásič </a:t>
            </a:r>
            <a:r>
              <a:rPr lang="cs-CZ" sz="2400">
                <a:latin typeface="Times New Roman"/>
                <a:ea typeface="Times New Roman"/>
              </a:rPr>
              <a:t>požáru nebo skupinu techto </a:t>
            </a:r>
            <a:r>
              <a:rPr lang="cs-CZ" sz="2400" smtClean="0">
                <a:latin typeface="Times New Roman"/>
                <a:ea typeface="Times New Roman"/>
              </a:rPr>
              <a:t>hlásičů.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7804" y="3573016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Hlásicí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požární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linka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611560" y="126876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11560" y="282331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83568" y="4636586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83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Hlásič požáru – požární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značka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47664" y="980727"/>
            <a:ext cx="57606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Tato </a:t>
            </a:r>
            <a:r>
              <a:rPr lang="cs-CZ" sz="2400">
                <a:latin typeface="Times New Roman"/>
                <a:ea typeface="Times New Roman"/>
              </a:rPr>
              <a:t>značka je použitelná na pracovištích a v oblastech, kde mohou být uplatněny otázky bezpečnosti.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45010" y="3995772"/>
            <a:ext cx="708640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Patří sem </a:t>
            </a:r>
            <a:r>
              <a:rPr lang="cs-CZ" sz="2400" smtClean="0">
                <a:latin typeface="Times New Roman"/>
                <a:ea typeface="Times New Roman"/>
              </a:rPr>
              <a:t>přenos </a:t>
            </a:r>
            <a:r>
              <a:rPr lang="cs-CZ" sz="2400">
                <a:latin typeface="Times New Roman"/>
                <a:ea typeface="Times New Roman"/>
              </a:rPr>
              <a:t>požárního </a:t>
            </a:r>
            <a:r>
              <a:rPr lang="cs-CZ" sz="2400" smtClean="0">
                <a:latin typeface="Times New Roman"/>
                <a:ea typeface="Times New Roman"/>
              </a:rPr>
              <a:t>poplachu </a:t>
            </a:r>
            <a:r>
              <a:rPr lang="cs-CZ" sz="2400">
                <a:latin typeface="Times New Roman"/>
                <a:ea typeface="Times New Roman"/>
              </a:rPr>
              <a:t>z </a:t>
            </a:r>
            <a:r>
              <a:rPr lang="cs-CZ" sz="2400" smtClean="0">
                <a:latin typeface="Times New Roman"/>
                <a:ea typeface="Times New Roman"/>
              </a:rPr>
              <a:t>ústředny EPS </a:t>
            </a:r>
            <a:r>
              <a:rPr lang="cs-CZ" sz="2400">
                <a:latin typeface="Times New Roman"/>
                <a:ea typeface="Times New Roman"/>
              </a:rPr>
              <a:t>do ohlašovny požáru. Tento přenos může být: 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místní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dálkový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69177" y="3111351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Zařízení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pro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přenos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požárního poplachu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611560" y="126876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83568" y="463563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114121"/>
            <a:ext cx="933540" cy="933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7014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Napájecí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zařízení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47664" y="980727"/>
            <a:ext cx="712879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Dodává </a:t>
            </a:r>
            <a:r>
              <a:rPr lang="cs-CZ" sz="2400">
                <a:latin typeface="Times New Roman"/>
                <a:ea typeface="Times New Roman"/>
              </a:rPr>
              <a:t>napájení pro </a:t>
            </a:r>
            <a:r>
              <a:rPr lang="cs-CZ" sz="2400" smtClean="0">
                <a:latin typeface="Times New Roman"/>
                <a:ea typeface="Times New Roman"/>
              </a:rPr>
              <a:t>ústřednu </a:t>
            </a:r>
            <a:r>
              <a:rPr lang="cs-CZ" sz="2400">
                <a:latin typeface="Times New Roman"/>
                <a:ea typeface="Times New Roman"/>
              </a:rPr>
              <a:t>a pro komponenty, které jsou napájeny z </a:t>
            </a:r>
            <a:r>
              <a:rPr lang="cs-CZ" sz="2400" smtClean="0">
                <a:latin typeface="Times New Roman"/>
                <a:ea typeface="Times New Roman"/>
              </a:rPr>
              <a:t>ústředny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47664" y="4365104"/>
            <a:ext cx="70864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Patří sem </a:t>
            </a:r>
            <a:r>
              <a:rPr lang="cs-CZ" sz="2400" smtClean="0">
                <a:latin typeface="Times New Roman"/>
                <a:ea typeface="Times New Roman"/>
              </a:rPr>
              <a:t>všechny </a:t>
            </a:r>
            <a:r>
              <a:rPr lang="cs-CZ" sz="2400">
                <a:latin typeface="Times New Roman"/>
                <a:ea typeface="Times New Roman"/>
              </a:rPr>
              <a:t>elementy, které </a:t>
            </a:r>
            <a:r>
              <a:rPr lang="cs-CZ" sz="2400" smtClean="0">
                <a:latin typeface="Times New Roman"/>
                <a:ea typeface="Times New Roman"/>
              </a:rPr>
              <a:t>tvoří </a:t>
            </a:r>
            <a:r>
              <a:rPr lang="cs-CZ" sz="2400">
                <a:latin typeface="Times New Roman"/>
                <a:ea typeface="Times New Roman"/>
              </a:rPr>
              <a:t>propojení mezi </a:t>
            </a:r>
            <a:r>
              <a:rPr lang="cs-CZ" sz="2400" smtClean="0">
                <a:latin typeface="Times New Roman"/>
                <a:ea typeface="Times New Roman"/>
              </a:rPr>
              <a:t>různými komponenty systému </a:t>
            </a:r>
            <a:r>
              <a:rPr lang="cs-CZ" sz="2400">
                <a:latin typeface="Times New Roman"/>
                <a:ea typeface="Times New Roman"/>
              </a:rPr>
              <a:t>EPS (</a:t>
            </a:r>
            <a:r>
              <a:rPr lang="cs-CZ" sz="2400" smtClean="0">
                <a:latin typeface="Times New Roman"/>
                <a:ea typeface="Times New Roman"/>
              </a:rPr>
              <a:t>například </a:t>
            </a:r>
            <a:r>
              <a:rPr lang="cs-CZ" sz="2400">
                <a:latin typeface="Times New Roman"/>
                <a:ea typeface="Times New Roman"/>
              </a:rPr>
              <a:t>kabely, svorkovnice, patice atd.)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77804" y="3573016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Propojovací elementy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11560" y="126876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83568" y="482125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526472" y="2475051"/>
            <a:ext cx="712879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Napájecí </a:t>
            </a:r>
            <a:r>
              <a:rPr lang="cs-CZ" sz="2400" smtClean="0">
                <a:latin typeface="Times New Roman"/>
                <a:ea typeface="Times New Roman"/>
              </a:rPr>
              <a:t>zařízení </a:t>
            </a:r>
            <a:r>
              <a:rPr lang="cs-CZ" sz="2400">
                <a:latin typeface="Times New Roman"/>
                <a:ea typeface="Times New Roman"/>
              </a:rPr>
              <a:t>se </a:t>
            </a:r>
            <a:r>
              <a:rPr lang="cs-CZ" sz="2400" smtClean="0">
                <a:latin typeface="Times New Roman"/>
                <a:ea typeface="Times New Roman"/>
              </a:rPr>
              <a:t>může </a:t>
            </a:r>
            <a:r>
              <a:rPr lang="cs-CZ" sz="2400">
                <a:latin typeface="Times New Roman"/>
                <a:ea typeface="Times New Roman"/>
              </a:rPr>
              <a:t>skládat z </a:t>
            </a:r>
            <a:r>
              <a:rPr lang="cs-CZ" sz="2400" smtClean="0">
                <a:latin typeface="Times New Roman"/>
                <a:ea typeface="Times New Roman"/>
              </a:rPr>
              <a:t>několika zdrojů </a:t>
            </a:r>
            <a:r>
              <a:rPr lang="cs-CZ" sz="2400">
                <a:latin typeface="Times New Roman"/>
                <a:ea typeface="Times New Roman"/>
              </a:rPr>
              <a:t>(</a:t>
            </a:r>
            <a:r>
              <a:rPr lang="cs-CZ" sz="2400" smtClean="0">
                <a:latin typeface="Times New Roman"/>
                <a:ea typeface="Times New Roman"/>
              </a:rPr>
              <a:t>např. síťové </a:t>
            </a:r>
            <a:r>
              <a:rPr lang="cs-CZ" sz="2400">
                <a:latin typeface="Times New Roman"/>
                <a:ea typeface="Times New Roman"/>
              </a:rPr>
              <a:t>napájení a náhradní zdroje).</a:t>
            </a:r>
          </a:p>
        </p:txBody>
      </p:sp>
      <p:sp>
        <p:nvSpPr>
          <p:cNvPr id="15" name="Šipka doprava 14"/>
          <p:cNvSpPr/>
          <p:nvPr/>
        </p:nvSpPr>
        <p:spPr>
          <a:xfrm>
            <a:off x="577804" y="274653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873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3675380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Řídící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jednotka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samočinného hašení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47664" y="980727"/>
            <a:ext cx="712879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Jedná se o různé </a:t>
            </a:r>
            <a:r>
              <a:rPr lang="cs-CZ" sz="2400">
                <a:latin typeface="Times New Roman"/>
                <a:ea typeface="Times New Roman"/>
              </a:rPr>
              <a:t>druhy majáků, žárovkových nebo výbojkových signálek a </a:t>
            </a:r>
            <a:r>
              <a:rPr lang="cs-CZ" sz="2400" smtClean="0">
                <a:latin typeface="Times New Roman"/>
                <a:ea typeface="Times New Roman"/>
              </a:rPr>
              <a:t>kontrolek.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47664" y="4365104"/>
            <a:ext cx="70864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Patří sem </a:t>
            </a:r>
            <a:r>
              <a:rPr lang="cs-CZ" sz="2400" smtClean="0">
                <a:latin typeface="Times New Roman"/>
                <a:ea typeface="Times New Roman"/>
              </a:rPr>
              <a:t>aktivace samočinného  zařízení požární </a:t>
            </a:r>
            <a:r>
              <a:rPr lang="pl-PL" sz="2400" smtClean="0">
                <a:latin typeface="Times New Roman"/>
                <a:ea typeface="Times New Roman"/>
              </a:rPr>
              <a:t>ochrany </a:t>
            </a:r>
            <a:r>
              <a:rPr lang="pl-PL" sz="2400">
                <a:latin typeface="Times New Roman"/>
                <a:ea typeface="Times New Roman"/>
              </a:rPr>
              <a:t>po obdržení signálu od </a:t>
            </a:r>
            <a:r>
              <a:rPr lang="pl-PL" sz="2400" smtClean="0">
                <a:latin typeface="Times New Roman"/>
                <a:ea typeface="Times New Roman"/>
              </a:rPr>
              <a:t>ústředny</a:t>
            </a:r>
            <a:r>
              <a:rPr lang="pl-PL" sz="240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11560" y="126876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80381" y="4636586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547665" y="2146369"/>
            <a:ext cx="712879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Významné jsou dnes různé </a:t>
            </a:r>
            <a:r>
              <a:rPr lang="cs-CZ" sz="2400">
                <a:latin typeface="Times New Roman"/>
                <a:ea typeface="Times New Roman"/>
              </a:rPr>
              <a:t>druhy a technické provedení </a:t>
            </a:r>
            <a:r>
              <a:rPr lang="cs-CZ" sz="2400" smtClean="0">
                <a:latin typeface="Times New Roman"/>
                <a:ea typeface="Times New Roman"/>
              </a:rPr>
              <a:t>displejů, velkoplošných zobrazovačů, dotykových obrazovek a tabletů.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611560" y="2602517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71575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O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ptická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poplachová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zařízení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735527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algn="ctr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Hasící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zařízení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11560" y="1052736"/>
            <a:ext cx="80761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Voda </a:t>
            </a:r>
            <a:r>
              <a:rPr lang="cs-CZ" sz="2400">
                <a:latin typeface="Times New Roman"/>
                <a:ea typeface="Times New Roman"/>
              </a:rPr>
              <a:t>má vynikající hasící </a:t>
            </a:r>
            <a:r>
              <a:rPr lang="cs-CZ" sz="2400" smtClean="0">
                <a:latin typeface="Times New Roman"/>
                <a:ea typeface="Times New Roman"/>
              </a:rPr>
              <a:t>účinnost.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93484" y="1700808"/>
            <a:ext cx="80761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Princip je výsledkem schopnosti </a:t>
            </a:r>
            <a:r>
              <a:rPr lang="cs-CZ" sz="2400">
                <a:latin typeface="Times New Roman"/>
                <a:ea typeface="Times New Roman"/>
              </a:rPr>
              <a:t>absorbovat teplo se silným ochlazujícím </a:t>
            </a:r>
            <a:r>
              <a:rPr lang="cs-CZ" sz="2400" smtClean="0">
                <a:latin typeface="Times New Roman"/>
                <a:ea typeface="Times New Roman"/>
              </a:rPr>
              <a:t>účinkem a zamezení přístupu vzduchu.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2819042"/>
            <a:ext cx="806489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Pro </a:t>
            </a:r>
            <a:r>
              <a:rPr lang="cs-CZ" sz="2400">
                <a:latin typeface="Times New Roman"/>
                <a:ea typeface="Times New Roman"/>
              </a:rPr>
              <a:t>zvýšení hasícího účinku </a:t>
            </a:r>
            <a:r>
              <a:rPr lang="cs-CZ" sz="2400" smtClean="0">
                <a:latin typeface="Times New Roman"/>
                <a:ea typeface="Times New Roman"/>
              </a:rPr>
              <a:t>se do </a:t>
            </a:r>
            <a:r>
              <a:rPr lang="cs-CZ" sz="2400">
                <a:latin typeface="Times New Roman"/>
                <a:ea typeface="Times New Roman"/>
              </a:rPr>
              <a:t>hasící vody </a:t>
            </a:r>
            <a:r>
              <a:rPr lang="cs-CZ" sz="2400" smtClean="0">
                <a:latin typeface="Times New Roman"/>
                <a:ea typeface="Times New Roman"/>
              </a:rPr>
              <a:t>přiměšují smáčedla </a:t>
            </a:r>
            <a:r>
              <a:rPr lang="cs-CZ" sz="2400">
                <a:latin typeface="Times New Roman"/>
                <a:ea typeface="Times New Roman"/>
              </a:rPr>
              <a:t>nebo </a:t>
            </a:r>
            <a:r>
              <a:rPr lang="cs-CZ" sz="2400" smtClean="0">
                <a:latin typeface="Times New Roman"/>
                <a:ea typeface="Times New Roman"/>
              </a:rPr>
              <a:t>pěnidla.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11559" y="3920281"/>
            <a:ext cx="806489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Pro odlišná prostředí se vybavují hasící zařízení alternativními hasícími směsmi, případně vaky s protimrazovou ochranou.</a:t>
            </a:r>
          </a:p>
        </p:txBody>
      </p:sp>
    </p:spTree>
    <p:extLst>
      <p:ext uri="{BB962C8B-B14F-4D97-AF65-F5344CB8AC3E}">
        <p14:creationId xmlns:p14="http://schemas.microsoft.com/office/powerpoint/2010/main" val="680701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http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://people.fsv.cvut.cz/www/wald/Pozarni_odolnost/e-text/technici/6/6-5_Zarizeni_EPS.pdf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1527</TotalTime>
  <Words>424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159</cp:revision>
  <dcterms:created xsi:type="dcterms:W3CDTF">2013-03-27T08:46:28Z</dcterms:created>
  <dcterms:modified xsi:type="dcterms:W3CDTF">2014-10-02T10:57:54Z</dcterms:modified>
</cp:coreProperties>
</file>