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98" r:id="rId5"/>
    <p:sldId id="286" r:id="rId6"/>
    <p:sldId id="299" r:id="rId7"/>
    <p:sldId id="300" r:id="rId8"/>
    <p:sldId id="301" r:id="rId9"/>
    <p:sldId id="30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deleni.idnes.cz/opticke-kabely" TargetMode="External"/><Relationship Id="rId2" Type="http://schemas.openxmlformats.org/officeDocument/2006/relationships/hyperlink" Target="http://cs.wikipedia.org/wiki/Kamerov%C3%BD_syst%C3%A9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III/2-14-15_ELEKTRONICKÉ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KRITERIA PRO NÁVRH SYSTÉMU PRŮMYSLOVÉ TELEVIZE (CCTV)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630" y="2636912"/>
            <a:ext cx="81231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Zahrnují se sem požadavky </a:t>
            </a:r>
            <a:r>
              <a:rPr lang="cs-CZ" sz="2400">
                <a:latin typeface="Times New Roman"/>
                <a:ea typeface="Times New Roman"/>
              </a:rPr>
              <a:t>na vystavění systému CCTV a to v </a:t>
            </a:r>
            <a:r>
              <a:rPr lang="cs-CZ" sz="2400" smtClean="0">
                <a:latin typeface="Times New Roman"/>
                <a:ea typeface="Times New Roman"/>
              </a:rPr>
              <a:t>oblastech:</a:t>
            </a:r>
            <a:r>
              <a:rPr lang="cs-CZ" sz="2400"/>
              <a:t> 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1628800"/>
            <a:ext cx="812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ávrh </a:t>
            </a:r>
            <a:r>
              <a:rPr lang="cs-CZ" sz="2400">
                <a:latin typeface="Times New Roman"/>
                <a:ea typeface="Times New Roman"/>
              </a:rPr>
              <a:t>systémů průmyslové televize (CCTV) vychází z </a:t>
            </a:r>
            <a:r>
              <a:rPr lang="cs-CZ" sz="2400" smtClean="0">
                <a:latin typeface="Times New Roman"/>
                <a:ea typeface="Times New Roman"/>
              </a:rPr>
              <a:t>analýzy </a:t>
            </a:r>
            <a:r>
              <a:rPr lang="cs-CZ" sz="2400">
                <a:latin typeface="Times New Roman"/>
                <a:ea typeface="Times New Roman"/>
              </a:rPr>
              <a:t>potřeb zákazníka.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3771901"/>
            <a:ext cx="7105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Snímání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</a:p>
          <a:p>
            <a:pPr marL="1714500" lvl="3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černobílé/barevné</a:t>
            </a:r>
            <a:endParaRPr lang="cs-CZ" sz="2400">
              <a:latin typeface="Times New Roman"/>
              <a:ea typeface="Times New Roman"/>
            </a:endParaRPr>
          </a:p>
          <a:p>
            <a:pPr marL="1714500" lvl="3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standardní </a:t>
            </a:r>
            <a:r>
              <a:rPr lang="cs-CZ" sz="2400">
                <a:latin typeface="Times New Roman"/>
                <a:ea typeface="Times New Roman"/>
              </a:rPr>
              <a:t>rozlišení/ vysoké </a:t>
            </a:r>
            <a:r>
              <a:rPr lang="cs-CZ" sz="2400" smtClean="0">
                <a:latin typeface="Times New Roman"/>
                <a:ea typeface="Times New Roman"/>
              </a:rPr>
              <a:t>rozlišení</a:t>
            </a: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29630" y="386104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29630" y="544522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085184"/>
            <a:ext cx="7128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Záznamu</a:t>
            </a:r>
          </a:p>
          <a:p>
            <a:pPr marL="1714500" lvl="3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VHS/S </a:t>
            </a:r>
            <a:r>
              <a:rPr lang="cs-CZ" sz="2400">
                <a:latin typeface="Times New Roman"/>
                <a:ea typeface="Times New Roman"/>
              </a:rPr>
              <a:t>– </a:t>
            </a:r>
            <a:r>
              <a:rPr lang="cs-CZ" sz="2400" smtClean="0">
                <a:latin typeface="Times New Roman"/>
                <a:ea typeface="Times New Roman"/>
              </a:rPr>
              <a:t>VHS/digital</a:t>
            </a:r>
            <a:r>
              <a:rPr lang="cs-CZ" sz="2400">
                <a:latin typeface="Times New Roman"/>
                <a:ea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0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PRŮMYSLOVÉ TELEVIZE (CCTV)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54088" y="1124744"/>
            <a:ext cx="812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Rozsah </a:t>
            </a:r>
            <a:r>
              <a:rPr lang="cs-CZ" sz="2400">
                <a:latin typeface="Times New Roman"/>
                <a:ea typeface="Times New Roman"/>
              </a:rPr>
              <a:t>systému je dán počtem kamer, kdy se může jednat o systém s černobílým nebo barevným </a:t>
            </a:r>
            <a:r>
              <a:rPr lang="cs-CZ" sz="2400" smtClean="0">
                <a:latin typeface="Times New Roman"/>
                <a:ea typeface="Times New Roman"/>
              </a:rPr>
              <a:t>rozlišením.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088" y="2204864"/>
            <a:ext cx="81223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Vhodným a častým řešením je kombinovaný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71932"/>
            <a:ext cx="3146387" cy="2346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336" y="2871932"/>
            <a:ext cx="2963120" cy="2346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0796" y="5445224"/>
            <a:ext cx="81456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Zdokonalování technologie zlepšuje možnosti snímání kamer. </a:t>
            </a:r>
          </a:p>
        </p:txBody>
      </p:sp>
      <p:sp>
        <p:nvSpPr>
          <p:cNvPr id="7" name="Šipka doprava 6"/>
          <p:cNvSpPr/>
          <p:nvPr/>
        </p:nvSpPr>
        <p:spPr>
          <a:xfrm rot="10800000">
            <a:off x="3995936" y="328498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716016" y="4045217"/>
            <a:ext cx="504056" cy="3918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078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60467" y="692696"/>
            <a:ext cx="811598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Fyzikální zákony umožňují použití černobílého snímání ve ztížených světelných podmínkách.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4978" y="155679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Přesto schopnost </a:t>
            </a:r>
            <a:r>
              <a:rPr lang="cs-CZ" sz="2400">
                <a:latin typeface="Times New Roman"/>
                <a:ea typeface="Times New Roman"/>
              </a:rPr>
              <a:t>barevných kamer </a:t>
            </a:r>
            <a:r>
              <a:rPr lang="cs-CZ" sz="2400" smtClean="0">
                <a:latin typeface="Times New Roman"/>
                <a:ea typeface="Times New Roman"/>
              </a:rPr>
              <a:t>pracovat při umělém  a slabém osvětlení se </a:t>
            </a:r>
            <a:r>
              <a:rPr lang="cs-CZ" sz="2400">
                <a:latin typeface="Times New Roman"/>
                <a:ea typeface="Times New Roman"/>
              </a:rPr>
              <a:t>neustále zlepšuje.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23887" y="5307914"/>
            <a:ext cx="81159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I přesto je jistá omezená schopnost </a:t>
            </a:r>
            <a:r>
              <a:rPr lang="cs-CZ" sz="2400">
                <a:latin typeface="Times New Roman"/>
                <a:ea typeface="Times New Roman"/>
              </a:rPr>
              <a:t>věrně zobrazit konkrétní barvu za umělého osvětlení..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101" y="2615248"/>
            <a:ext cx="6157262" cy="2522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683568" y="2852936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4979" y="3425309"/>
            <a:ext cx="18367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Kamera pro noční snímání</a:t>
            </a:r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0" y="404664"/>
            <a:ext cx="81369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Při návrhu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systémů průmyslové televize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je stěžejní řešení přenosu signálu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49" y="2492896"/>
            <a:ext cx="8208913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 současné době je realitou přenos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 digitální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formě.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0" y="1556792"/>
            <a:ext cx="81369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Musí se rozlišovat oddělený přenos </a:t>
            </a:r>
            <a:r>
              <a:rPr lang="cs-CZ" sz="2400">
                <a:latin typeface="Times New Roman"/>
                <a:ea typeface="Times New Roman"/>
              </a:rPr>
              <a:t>videosignálu a </a:t>
            </a:r>
            <a:r>
              <a:rPr lang="cs-CZ" sz="2400" smtClean="0">
                <a:latin typeface="Times New Roman"/>
                <a:ea typeface="Times New Roman"/>
              </a:rPr>
              <a:t>přenos </a:t>
            </a:r>
            <a:r>
              <a:rPr lang="cs-CZ" sz="2400">
                <a:latin typeface="Times New Roman"/>
                <a:ea typeface="Times New Roman"/>
              </a:rPr>
              <a:t>řídících signálů.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10602" y="3645024"/>
            <a:ext cx="81369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Zpravidla se jedná o přenos po komutovaných či vyhrazených linkách jednotné telefonní sítě (JTS) nebo po ISDN linkách.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10602" y="4885709"/>
            <a:ext cx="81689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Propojení jednotlivých bloků zajišťují komunikační systémy v potřebném provedení.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2853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0" y="404664"/>
            <a:ext cx="81369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druhy a typy přenosu: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907704" y="1037927"/>
            <a:ext cx="63367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Přenos </a:t>
            </a:r>
            <a:r>
              <a:rPr lang="cs-CZ" sz="2400">
                <a:latin typeface="Times New Roman"/>
                <a:ea typeface="Times New Roman"/>
              </a:rPr>
              <a:t>po nesymetrickém vedení (koax. kabel)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07704" y="3699469"/>
            <a:ext cx="65957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Přenos po symetrickém vedení (kroucený pár)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7" y="4441417"/>
            <a:ext cx="36724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Propojení jednotlivých umožňuje přenos do vzdálenosti cca </a:t>
            </a:r>
            <a:r>
              <a:rPr lang="cs-CZ" sz="2400" smtClean="0">
                <a:latin typeface="Times New Roman"/>
                <a:ea typeface="Times New Roman"/>
              </a:rPr>
              <a:t>10km.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539550" y="112474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52174" y="242811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49942" y="378628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88042" y="522624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99592"/>
            <a:ext cx="2880320" cy="2145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04047" y="1628800"/>
            <a:ext cx="366171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</a:t>
            </a:r>
            <a:r>
              <a:rPr lang="cs-CZ" sz="2400" smtClean="0">
                <a:latin typeface="Times New Roman"/>
                <a:ea typeface="Times New Roman"/>
              </a:rPr>
              <a:t>edná </a:t>
            </a:r>
            <a:r>
              <a:rPr lang="cs-CZ" sz="2400">
                <a:latin typeface="Times New Roman"/>
                <a:ea typeface="Times New Roman"/>
              </a:rPr>
              <a:t>se o nejčastější způsob přenosu, který je omezen řádově na stovky metrů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12988"/>
            <a:ext cx="288032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70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0" y="404664"/>
            <a:ext cx="81369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druhy a typy přenosu: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907704" y="1037927"/>
            <a:ext cx="63367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Bezdrátový </a:t>
            </a:r>
            <a:r>
              <a:rPr lang="cs-CZ" sz="2400">
                <a:latin typeface="Times New Roman"/>
                <a:ea typeface="Times New Roman"/>
              </a:rPr>
              <a:t>přenos.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07704" y="3699469"/>
            <a:ext cx="65957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Přenos </a:t>
            </a:r>
            <a:r>
              <a:rPr lang="cs-CZ" sz="2400">
                <a:latin typeface="Times New Roman"/>
                <a:ea typeface="Times New Roman"/>
              </a:rPr>
              <a:t>po optickém vlákně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7" y="4074317"/>
            <a:ext cx="367240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Ztráty </a:t>
            </a:r>
            <a:r>
              <a:rPr lang="cs-CZ" sz="2400">
                <a:latin typeface="Times New Roman"/>
                <a:ea typeface="Times New Roman"/>
              </a:rPr>
              <a:t>při přenosu jsou nízké a nedochází k žádným el. rušením. Přenos je možný až do vzdálenosti 50km. 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539550" y="1124744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52174" y="251908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49942" y="3786285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88042" y="5226247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4047" y="1628800"/>
            <a:ext cx="366171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Tento </a:t>
            </a:r>
            <a:r>
              <a:rPr lang="cs-CZ" sz="2400">
                <a:latin typeface="Times New Roman"/>
                <a:ea typeface="Times New Roman"/>
              </a:rPr>
              <a:t>přenos je schválen podle kmitočtových pásem dle normy GL 14/R/2000 ČTÚ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01" y="1558204"/>
            <a:ext cx="245745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4317"/>
            <a:ext cx="3096343" cy="2398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5288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0" y="404664"/>
            <a:ext cx="813690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Některé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druhy přenosu videosignálu</a:t>
            </a:r>
          </a:p>
          <a:p>
            <a:r>
              <a:rPr lang="cs-CZ" sz="2400"/>
              <a:t> 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8" y="1124744"/>
            <a:ext cx="5112568" cy="2235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639" y="3482967"/>
            <a:ext cx="652872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756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cs.wikipedia.org/wiki/Kamerov%C3%BD_syst%C3%A9m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3"/>
              </a:rPr>
              <a:t>sdeleni.idnes.cz/opticke-kabely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Marek Čadík, Ph.D.- Objektová bezpečnost II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1880</TotalTime>
  <Words>370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178</cp:revision>
  <dcterms:created xsi:type="dcterms:W3CDTF">2013-03-27T08:46:28Z</dcterms:created>
  <dcterms:modified xsi:type="dcterms:W3CDTF">2014-10-02T10:58:25Z</dcterms:modified>
</cp:coreProperties>
</file>