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7" r:id="rId2"/>
    <p:sldId id="259" r:id="rId3"/>
    <p:sldId id="260" r:id="rId4"/>
    <p:sldId id="298" r:id="rId5"/>
    <p:sldId id="303" r:id="rId6"/>
    <p:sldId id="305" r:id="rId7"/>
    <p:sldId id="286" r:id="rId8"/>
    <p:sldId id="306" r:id="rId9"/>
    <p:sldId id="26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950" y="-3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C20A2A-5F6B-43A1-84CB-C91742C7ACB9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974F20-A34D-4213-AD8A-B69282A81D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4143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sdeleni.idnes.cz/opticke-kabely" TargetMode="External"/><Relationship Id="rId2" Type="http://schemas.openxmlformats.org/officeDocument/2006/relationships/hyperlink" Target="http://cs.wikipedia.org/wiki/Kamerov%C3%BD_syst%C3%A9m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00000" y="892479"/>
            <a:ext cx="5867400" cy="134579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429916" y="3462916"/>
            <a:ext cx="46075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ELEKTRONICKÉ </a:t>
            </a:r>
            <a:r>
              <a:rPr lang="cs-CZ" sz="3200" b="1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ZABEZPEČOVACÍ SYSTÉMY</a:t>
            </a:r>
          </a:p>
        </p:txBody>
      </p:sp>
    </p:spTree>
    <p:extLst>
      <p:ext uri="{BB962C8B-B14F-4D97-AF65-F5344CB8AC3E}">
        <p14:creationId xmlns:p14="http://schemas.microsoft.com/office/powerpoint/2010/main" val="3929495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55068" y="5269307"/>
            <a:ext cx="5867400" cy="134579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délník 7"/>
          <p:cNvSpPr/>
          <p:nvPr/>
        </p:nvSpPr>
        <p:spPr>
          <a:xfrm>
            <a:off x="262817" y="260648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412304" y="548094"/>
            <a:ext cx="8352928" cy="353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:  III/2-14-16_ELEKTRONICKÉ 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ZABEZPEČOVACÍ 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SYSTÉMY-15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Ing.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Janyška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ubomír</a:t>
            </a:r>
          </a:p>
          <a:p>
            <a:pPr>
              <a:lnSpc>
                <a:spcPct val="150000"/>
              </a:lnSpc>
            </a:pP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Tématický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okruh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: Inteligentní dům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  III.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:  10.1.2014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12303" y="4149080"/>
            <a:ext cx="83529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Autorem materiálu a všech jeho částí, není-li uvedeno jinak, je</a:t>
            </a:r>
          </a:p>
          <a:p>
            <a:r>
              <a:rPr lang="cs-CZ">
                <a:latin typeface="Times New Roman" pitchFamily="18" charset="0"/>
                <a:cs typeface="Times New Roman" pitchFamily="18" charset="0"/>
              </a:rPr>
              <a:t>						       Ing. </a:t>
            </a:r>
            <a:r>
              <a:rPr lang="cs-CZ" err="1">
                <a:latin typeface="Times New Roman" pitchFamily="18" charset="0"/>
                <a:cs typeface="Times New Roman" pitchFamily="18" charset="0"/>
              </a:rPr>
              <a:t>Janyška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 Lubomír</a:t>
            </a:r>
          </a:p>
        </p:txBody>
      </p:sp>
      <p:pic>
        <p:nvPicPr>
          <p:cNvPr id="12" name="Picture 2" descr="G:\DUMY\LOGO SO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817" y="260648"/>
            <a:ext cx="1731665" cy="1455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Šipka doprava 6">
            <a:hlinkClick r:id="rId4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4780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539552" y="533871"/>
            <a:ext cx="8136904" cy="46166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>
              <a:contourClr>
                <a:srgbClr val="FF0000"/>
              </a:contourClr>
            </a:sp3d>
          </a:bodyPr>
          <a:lstStyle/>
          <a:p>
            <a:pPr lvl="1" algn="ctr"/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KAMERY CCTV A JEJICH SPECIFIKACE</a:t>
            </a:r>
            <a:endParaRPr lang="cs-CZ" sz="2400">
              <a:solidFill>
                <a:schemeClr val="bg1"/>
              </a:solidFill>
              <a:latin typeface="Times New Roman"/>
              <a:ea typeface="Times New Roman"/>
            </a:endParaRPr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29630" y="2636912"/>
            <a:ext cx="812316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latin typeface="Times New Roman"/>
                <a:ea typeface="Times New Roman"/>
              </a:rPr>
              <a:t>Kamera vytváří obraz, který je přenášen do řídící jednotky.</a:t>
            </a:r>
            <a:endParaRPr lang="cs-CZ" sz="2400"/>
          </a:p>
        </p:txBody>
      </p:sp>
      <p:sp>
        <p:nvSpPr>
          <p:cNvPr id="2" name="Obdélník 1"/>
          <p:cNvSpPr/>
          <p:nvPr/>
        </p:nvSpPr>
        <p:spPr>
          <a:xfrm>
            <a:off x="546820" y="1412776"/>
            <a:ext cx="81223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latin typeface="Times New Roman"/>
                <a:ea typeface="Times New Roman"/>
              </a:rPr>
              <a:t>Kamery </a:t>
            </a:r>
            <a:r>
              <a:rPr lang="cs-CZ" sz="2400">
                <a:latin typeface="Times New Roman"/>
                <a:ea typeface="Times New Roman"/>
              </a:rPr>
              <a:t>mohou být jak do vnitřního prostředí, tak do venkovního prostředí. </a:t>
            </a:r>
          </a:p>
        </p:txBody>
      </p:sp>
      <p:sp>
        <p:nvSpPr>
          <p:cNvPr id="4" name="Obdélník 3"/>
          <p:cNvSpPr/>
          <p:nvPr/>
        </p:nvSpPr>
        <p:spPr>
          <a:xfrm>
            <a:off x="570484" y="3272137"/>
            <a:ext cx="81059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latin typeface="Times New Roman"/>
                <a:ea typeface="Times New Roman"/>
              </a:rPr>
              <a:t>CCTV kamery zpravidla neobsahují čočkový systém, ten je samostatnou částí, která se montuje před kameru.</a:t>
            </a:r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19" y="4293095"/>
            <a:ext cx="5369741" cy="21602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24913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539552" y="533871"/>
            <a:ext cx="8136904" cy="46166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>
              <a:contourClr>
                <a:srgbClr val="FF0000"/>
              </a:contourClr>
            </a:sp3d>
          </a:bodyPr>
          <a:lstStyle/>
          <a:p>
            <a:pPr algn="ctr"/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ZÁKLADNÍ DĚLENÍ KAMER (CCTV)</a:t>
            </a:r>
            <a:endParaRPr lang="cs-CZ" sz="2400">
              <a:solidFill>
                <a:schemeClr val="bg1"/>
              </a:solidFill>
              <a:latin typeface="Times New Roman"/>
              <a:ea typeface="Times New Roman"/>
            </a:endParaRPr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1331640" y="1357317"/>
            <a:ext cx="73448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Standardní</a:t>
            </a:r>
            <a:r>
              <a:rPr lang="cs-CZ" sz="2400">
                <a:latin typeface="Times New Roman"/>
                <a:ea typeface="Times New Roman"/>
              </a:rPr>
              <a:t> </a:t>
            </a:r>
            <a:r>
              <a:rPr lang="cs-CZ" sz="2400" smtClean="0">
                <a:latin typeface="Times New Roman"/>
                <a:ea typeface="Times New Roman"/>
              </a:rPr>
              <a:t>- lze je díky </a:t>
            </a:r>
            <a:r>
              <a:rPr lang="cs-CZ" sz="2400">
                <a:latin typeface="Times New Roman"/>
                <a:ea typeface="Times New Roman"/>
              </a:rPr>
              <a:t>jejich </a:t>
            </a:r>
            <a:r>
              <a:rPr lang="cs-CZ" sz="2400" smtClean="0">
                <a:latin typeface="Times New Roman"/>
                <a:ea typeface="Times New Roman"/>
              </a:rPr>
              <a:t>flexibilnosti přizpůsobovat.</a:t>
            </a:r>
            <a:endParaRPr lang="cs-CZ" sz="2400">
              <a:latin typeface="Times New Roman"/>
              <a:ea typeface="Times New Roman"/>
            </a:endParaRPr>
          </a:p>
        </p:txBody>
      </p:sp>
      <p:sp>
        <p:nvSpPr>
          <p:cNvPr id="4" name="Šipka doprava 3"/>
          <p:cNvSpPr/>
          <p:nvPr/>
        </p:nvSpPr>
        <p:spPr>
          <a:xfrm>
            <a:off x="539552" y="1444133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doprava 11"/>
          <p:cNvSpPr/>
          <p:nvPr/>
        </p:nvSpPr>
        <p:spPr>
          <a:xfrm>
            <a:off x="539552" y="2190055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doprava 12"/>
          <p:cNvSpPr/>
          <p:nvPr/>
        </p:nvSpPr>
        <p:spPr>
          <a:xfrm>
            <a:off x="539552" y="3037601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doprava 13"/>
          <p:cNvSpPr/>
          <p:nvPr/>
        </p:nvSpPr>
        <p:spPr>
          <a:xfrm>
            <a:off x="539552" y="4066706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Šipka doprava 14"/>
          <p:cNvSpPr/>
          <p:nvPr/>
        </p:nvSpPr>
        <p:spPr>
          <a:xfrm>
            <a:off x="539552" y="5211612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1340818" y="2103239"/>
            <a:ext cx="73448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Kompaktní</a:t>
            </a:r>
            <a:r>
              <a:rPr lang="cs-CZ" sz="2400" b="1" smtClean="0"/>
              <a:t> </a:t>
            </a:r>
            <a:r>
              <a:rPr lang="cs-CZ" sz="2400" smtClean="0">
                <a:latin typeface="Times New Roman"/>
                <a:ea typeface="Times New Roman"/>
              </a:rPr>
              <a:t>- jejich </a:t>
            </a:r>
            <a:r>
              <a:rPr lang="cs-CZ" sz="2400">
                <a:latin typeface="Times New Roman"/>
                <a:ea typeface="Times New Roman"/>
              </a:rPr>
              <a:t>vlastnosti jsou již z výroby </a:t>
            </a:r>
            <a:r>
              <a:rPr lang="cs-CZ" sz="2400" smtClean="0">
                <a:latin typeface="Times New Roman"/>
                <a:ea typeface="Times New Roman"/>
              </a:rPr>
              <a:t>nastaveny</a:t>
            </a:r>
            <a:endParaRPr lang="cs-CZ" sz="2400">
              <a:latin typeface="Times New Roman"/>
              <a:ea typeface="Times New Roman"/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1340818" y="2766119"/>
            <a:ext cx="73448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DOME </a:t>
            </a:r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kamery </a:t>
            </a:r>
            <a:r>
              <a:rPr lang="cs-CZ" sz="2400" smtClean="0">
                <a:latin typeface="Times New Roman"/>
                <a:ea typeface="Times New Roman"/>
              </a:rPr>
              <a:t>- </a:t>
            </a:r>
            <a:r>
              <a:rPr lang="pl-PL" sz="2400" smtClean="0">
                <a:latin typeface="Times New Roman"/>
                <a:ea typeface="Times New Roman"/>
              </a:rPr>
              <a:t>stropní </a:t>
            </a:r>
            <a:r>
              <a:rPr lang="pl-PL" sz="2400">
                <a:latin typeface="Times New Roman"/>
                <a:ea typeface="Times New Roman"/>
              </a:rPr>
              <a:t>kamery </a:t>
            </a:r>
            <a:r>
              <a:rPr lang="pl-PL" sz="2400" smtClean="0">
                <a:latin typeface="Times New Roman"/>
                <a:ea typeface="Times New Roman"/>
              </a:rPr>
              <a:t>vhodné pro ochranné účely</a:t>
            </a:r>
            <a:endParaRPr lang="cs-CZ" sz="2400">
              <a:latin typeface="Times New Roman"/>
              <a:ea typeface="Times New Roman"/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1340817" y="3795224"/>
            <a:ext cx="732043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PTZ otočné </a:t>
            </a:r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kamery </a:t>
            </a:r>
            <a:r>
              <a:rPr lang="cs-CZ" sz="2400" smtClean="0">
                <a:latin typeface="Times New Roman"/>
                <a:ea typeface="Times New Roman"/>
              </a:rPr>
              <a:t>- </a:t>
            </a:r>
            <a:r>
              <a:rPr lang="cs-CZ" sz="2400">
                <a:latin typeface="Times New Roman"/>
                <a:ea typeface="Times New Roman"/>
              </a:rPr>
              <a:t>kamery s ovládáním </a:t>
            </a:r>
            <a:r>
              <a:rPr lang="cs-CZ" sz="2400" smtClean="0">
                <a:latin typeface="Times New Roman"/>
                <a:ea typeface="Times New Roman"/>
              </a:rPr>
              <a:t>natočení, </a:t>
            </a:r>
            <a:r>
              <a:rPr lang="cs-CZ" sz="2400">
                <a:latin typeface="Times New Roman"/>
                <a:ea typeface="Times New Roman"/>
              </a:rPr>
              <a:t>náklonu a zoomu - až 36x. </a:t>
            </a:r>
          </a:p>
        </p:txBody>
      </p:sp>
      <p:sp>
        <p:nvSpPr>
          <p:cNvPr id="21" name="Obdélník 20"/>
          <p:cNvSpPr/>
          <p:nvPr/>
        </p:nvSpPr>
        <p:spPr>
          <a:xfrm>
            <a:off x="1340818" y="4940130"/>
            <a:ext cx="73204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Deskové </a:t>
            </a:r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kamery </a:t>
            </a:r>
            <a:r>
              <a:rPr lang="cs-CZ" sz="2400" smtClean="0">
                <a:latin typeface="Times New Roman"/>
                <a:ea typeface="Times New Roman"/>
              </a:rPr>
              <a:t>- monitorování </a:t>
            </a:r>
            <a:r>
              <a:rPr lang="cs-CZ" sz="2400">
                <a:latin typeface="Times New Roman"/>
                <a:ea typeface="Times New Roman"/>
              </a:rPr>
              <a:t>provozů v </a:t>
            </a:r>
            <a:r>
              <a:rPr lang="cs-CZ" sz="2400" smtClean="0">
                <a:latin typeface="Times New Roman"/>
                <a:ea typeface="Times New Roman"/>
              </a:rPr>
              <a:t>průmyslu robotizace aj.</a:t>
            </a:r>
            <a:endParaRPr lang="cs-CZ" sz="2400"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493078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6" grpId="0"/>
      <p:bldP spid="17" grpId="0"/>
      <p:bldP spid="18" grpId="0"/>
      <p:bldP spid="19" grpId="0"/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539552" y="533871"/>
            <a:ext cx="8136904" cy="46166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>
              <a:contourClr>
                <a:srgbClr val="FF0000"/>
              </a:contourClr>
            </a:sp3d>
          </a:bodyPr>
          <a:lstStyle/>
          <a:p>
            <a:pPr algn="ctr"/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ZÁKLADNÍ DĚLENÍ KAMER (CCTV)</a:t>
            </a:r>
            <a:endParaRPr lang="cs-CZ" sz="2400">
              <a:solidFill>
                <a:schemeClr val="bg1"/>
              </a:solidFill>
              <a:latin typeface="Times New Roman"/>
              <a:ea typeface="Times New Roman"/>
            </a:endParaRPr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1331640" y="1357317"/>
            <a:ext cx="73448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Bezdrátové </a:t>
            </a:r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kamery </a:t>
            </a:r>
            <a:r>
              <a:rPr lang="cs-CZ" sz="2400" smtClean="0">
                <a:latin typeface="Times New Roman"/>
                <a:ea typeface="Times New Roman"/>
              </a:rPr>
              <a:t>- použití </a:t>
            </a:r>
            <a:r>
              <a:rPr lang="cs-CZ" sz="2400">
                <a:latin typeface="Times New Roman"/>
                <a:ea typeface="Times New Roman"/>
              </a:rPr>
              <a:t>kde je problematické tažení kabelu nebo je zapotřebí měnit umístění </a:t>
            </a:r>
            <a:r>
              <a:rPr lang="cs-CZ" sz="2400" smtClean="0">
                <a:latin typeface="Times New Roman"/>
                <a:ea typeface="Times New Roman"/>
              </a:rPr>
              <a:t>kamery</a:t>
            </a:r>
            <a:endParaRPr lang="cs-CZ" sz="2400">
              <a:latin typeface="Times New Roman"/>
              <a:ea typeface="Times New Roman"/>
            </a:endParaRPr>
          </a:p>
        </p:txBody>
      </p:sp>
      <p:sp>
        <p:nvSpPr>
          <p:cNvPr id="4" name="Šipka doprava 3"/>
          <p:cNvSpPr/>
          <p:nvPr/>
        </p:nvSpPr>
        <p:spPr>
          <a:xfrm>
            <a:off x="539552" y="1628799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doprava 13"/>
          <p:cNvSpPr/>
          <p:nvPr/>
        </p:nvSpPr>
        <p:spPr>
          <a:xfrm>
            <a:off x="571228" y="2908394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Šipka doprava 14"/>
          <p:cNvSpPr/>
          <p:nvPr/>
        </p:nvSpPr>
        <p:spPr>
          <a:xfrm>
            <a:off x="571228" y="4098100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1330524" y="2636912"/>
            <a:ext cx="732043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IP kamery </a:t>
            </a:r>
            <a:r>
              <a:rPr lang="cs-CZ" sz="2400" smtClean="0">
                <a:latin typeface="Times New Roman"/>
                <a:ea typeface="Times New Roman"/>
              </a:rPr>
              <a:t>- </a:t>
            </a:r>
            <a:r>
              <a:rPr lang="cs-CZ" sz="2400">
                <a:latin typeface="Times New Roman"/>
                <a:ea typeface="Times New Roman"/>
              </a:rPr>
              <a:t>využívají komunikaci po místní síti nebo internetu</a:t>
            </a:r>
          </a:p>
        </p:txBody>
      </p:sp>
      <p:sp>
        <p:nvSpPr>
          <p:cNvPr id="21" name="Obdélník 20"/>
          <p:cNvSpPr/>
          <p:nvPr/>
        </p:nvSpPr>
        <p:spPr>
          <a:xfrm>
            <a:off x="1331639" y="3641952"/>
            <a:ext cx="730103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Speciální kamery </a:t>
            </a:r>
            <a:r>
              <a:rPr lang="cs-CZ" sz="2400" smtClean="0">
                <a:latin typeface="Times New Roman"/>
                <a:ea typeface="Times New Roman"/>
              </a:rPr>
              <a:t>- skryté </a:t>
            </a:r>
            <a:r>
              <a:rPr lang="cs-CZ" sz="2400">
                <a:latin typeface="Times New Roman"/>
                <a:ea typeface="Times New Roman"/>
              </a:rPr>
              <a:t>kamery </a:t>
            </a:r>
            <a:r>
              <a:rPr lang="cs-CZ" sz="2400" smtClean="0">
                <a:latin typeface="Times New Roman"/>
                <a:ea typeface="Times New Roman"/>
              </a:rPr>
              <a:t>jako </a:t>
            </a:r>
            <a:r>
              <a:rPr lang="cs-CZ" sz="2400">
                <a:latin typeface="Times New Roman"/>
                <a:ea typeface="Times New Roman"/>
              </a:rPr>
              <a:t>maskované </a:t>
            </a:r>
            <a:r>
              <a:rPr lang="cs-CZ" sz="2400" smtClean="0">
                <a:latin typeface="Times New Roman"/>
                <a:ea typeface="Times New Roman"/>
              </a:rPr>
              <a:t>(v </a:t>
            </a:r>
            <a:r>
              <a:rPr lang="cs-CZ" sz="2400">
                <a:latin typeface="Times New Roman"/>
                <a:ea typeface="Times New Roman"/>
              </a:rPr>
              <a:t>brýlích, sluchátku, peru, knoflíku, </a:t>
            </a:r>
            <a:r>
              <a:rPr lang="cs-CZ" sz="2400" smtClean="0">
                <a:latin typeface="Times New Roman"/>
                <a:ea typeface="Times New Roman"/>
              </a:rPr>
              <a:t>šroubu</a:t>
            </a:r>
            <a:r>
              <a:rPr lang="cs-CZ" sz="2400">
                <a:latin typeface="Times New Roman"/>
                <a:ea typeface="Times New Roman"/>
              </a:rPr>
              <a:t>, dveřním </a:t>
            </a:r>
            <a:r>
              <a:rPr lang="cs-CZ" sz="2400" smtClean="0">
                <a:latin typeface="Times New Roman"/>
                <a:ea typeface="Times New Roman"/>
              </a:rPr>
              <a:t>kukátku</a:t>
            </a:r>
            <a:r>
              <a:rPr lang="cs-CZ" sz="2400">
                <a:latin typeface="Times New Roman"/>
                <a:ea typeface="Times New Roman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280531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6" grpId="0"/>
      <p:bldP spid="19" grpId="0"/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539552" y="533871"/>
            <a:ext cx="8136904" cy="46166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>
              <a:contourClr>
                <a:srgbClr val="FF0000"/>
              </a:contourClr>
            </a:sp3d>
          </a:bodyPr>
          <a:lstStyle/>
          <a:p>
            <a:pPr algn="ctr"/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ZÁKLADNÍ PARAMETRY KAMER (CCTV)</a:t>
            </a:r>
            <a:endParaRPr lang="cs-CZ" sz="2400">
              <a:solidFill>
                <a:schemeClr val="bg1"/>
              </a:solidFill>
              <a:latin typeface="Times New Roman"/>
              <a:ea typeface="Times New Roman"/>
            </a:endParaRPr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1475656" y="3034525"/>
            <a:ext cx="73448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Standardní </a:t>
            </a:r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rozlišení </a:t>
            </a:r>
            <a:r>
              <a:rPr lang="cs-CZ" sz="2400">
                <a:latin typeface="Times New Roman"/>
                <a:ea typeface="Times New Roman"/>
              </a:rPr>
              <a:t> </a:t>
            </a:r>
            <a:r>
              <a:rPr lang="cs-CZ" sz="2400" smtClean="0">
                <a:latin typeface="Times New Roman"/>
                <a:ea typeface="Times New Roman"/>
              </a:rPr>
              <a:t>- je </a:t>
            </a:r>
            <a:r>
              <a:rPr lang="cs-CZ" sz="2400">
                <a:latin typeface="Times New Roman"/>
                <a:ea typeface="Times New Roman"/>
              </a:rPr>
              <a:t>u č/b kamer cca </a:t>
            </a:r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400TV</a:t>
            </a:r>
            <a:r>
              <a:rPr lang="cs-CZ" sz="2400">
                <a:latin typeface="Times New Roman"/>
                <a:ea typeface="Times New Roman"/>
              </a:rPr>
              <a:t> řádků, u barevných kamer cca </a:t>
            </a:r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330TV </a:t>
            </a:r>
            <a:r>
              <a:rPr lang="cs-CZ" sz="2400" smtClean="0">
                <a:latin typeface="Times New Roman"/>
                <a:ea typeface="Times New Roman"/>
              </a:rPr>
              <a:t>řádků.</a:t>
            </a:r>
            <a:endParaRPr lang="cs-CZ" sz="2400">
              <a:latin typeface="Times New Roman"/>
              <a:ea typeface="Times New Roman"/>
            </a:endParaRPr>
          </a:p>
        </p:txBody>
      </p:sp>
      <p:sp>
        <p:nvSpPr>
          <p:cNvPr id="4" name="Šipka doprava 3"/>
          <p:cNvSpPr/>
          <p:nvPr/>
        </p:nvSpPr>
        <p:spPr>
          <a:xfrm>
            <a:off x="551087" y="3306007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Šipka doprava 14"/>
          <p:cNvSpPr/>
          <p:nvPr/>
        </p:nvSpPr>
        <p:spPr>
          <a:xfrm>
            <a:off x="531032" y="5126690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1375421" y="4855208"/>
            <a:ext cx="730103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Vysoké </a:t>
            </a:r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rozlišení </a:t>
            </a:r>
            <a:r>
              <a:rPr lang="cs-CZ" sz="2400" smtClean="0">
                <a:latin typeface="Times New Roman"/>
                <a:ea typeface="Times New Roman"/>
              </a:rPr>
              <a:t>- je </a:t>
            </a:r>
            <a:r>
              <a:rPr lang="cs-CZ" sz="2400">
                <a:latin typeface="Times New Roman"/>
                <a:ea typeface="Times New Roman"/>
              </a:rPr>
              <a:t>u č/b kamer 570 až </a:t>
            </a:r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600 </a:t>
            </a:r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TV </a:t>
            </a:r>
            <a:r>
              <a:rPr lang="cs-CZ" sz="2400" smtClean="0">
                <a:latin typeface="Times New Roman"/>
                <a:ea typeface="Times New Roman"/>
              </a:rPr>
              <a:t>řádků, </a:t>
            </a:r>
            <a:r>
              <a:rPr lang="cs-CZ" sz="2400">
                <a:latin typeface="Times New Roman"/>
                <a:ea typeface="Times New Roman"/>
              </a:rPr>
              <a:t>u barevných kamer okolo </a:t>
            </a:r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470 </a:t>
            </a:r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TV </a:t>
            </a:r>
            <a:r>
              <a:rPr lang="cs-CZ" sz="2400" smtClean="0">
                <a:latin typeface="Times New Roman"/>
                <a:ea typeface="Times New Roman"/>
              </a:rPr>
              <a:t>řádků. </a:t>
            </a:r>
            <a:endParaRPr lang="cs-CZ" sz="2400">
              <a:latin typeface="Times New Roman"/>
              <a:ea typeface="Times New Roman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539552" y="1181943"/>
            <a:ext cx="81369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ROZLIŠENÍ</a:t>
            </a:r>
          </a:p>
        </p:txBody>
      </p:sp>
      <p:sp>
        <p:nvSpPr>
          <p:cNvPr id="5" name="Obdélník 4"/>
          <p:cNvSpPr/>
          <p:nvPr/>
        </p:nvSpPr>
        <p:spPr>
          <a:xfrm>
            <a:off x="531032" y="1643608"/>
            <a:ext cx="81369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>
                <a:latin typeface="Times New Roman"/>
                <a:ea typeface="Times New Roman"/>
              </a:rPr>
              <a:t>Základní parametr, </a:t>
            </a:r>
            <a:r>
              <a:rPr lang="cs-CZ" sz="2400" smtClean="0">
                <a:latin typeface="Times New Roman"/>
                <a:ea typeface="Times New Roman"/>
              </a:rPr>
              <a:t>udávající počet  </a:t>
            </a:r>
            <a:r>
              <a:rPr lang="cs-CZ" sz="2400">
                <a:latin typeface="Times New Roman"/>
                <a:ea typeface="Times New Roman"/>
              </a:rPr>
              <a:t>bodů, které je schopen </a:t>
            </a:r>
            <a:r>
              <a:rPr lang="cs-CZ" sz="2400" smtClean="0">
                <a:latin typeface="Times New Roman"/>
                <a:ea typeface="Times New Roman"/>
              </a:rPr>
              <a:t>zobrazit. </a:t>
            </a:r>
            <a:r>
              <a:rPr lang="cs-CZ" sz="2400">
                <a:latin typeface="Times New Roman"/>
                <a:ea typeface="Times New Roman"/>
              </a:rPr>
              <a:t>Udává se zpravidla v TV řádcích. Platí zde, čím větší rozlišení, tím </a:t>
            </a:r>
            <a:r>
              <a:rPr lang="cs-CZ" sz="2400" smtClean="0">
                <a:latin typeface="Times New Roman"/>
                <a:ea typeface="Times New Roman"/>
              </a:rPr>
              <a:t>více detailů.</a:t>
            </a:r>
            <a:endParaRPr lang="cs-CZ" sz="2400"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14545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6" grpId="0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560467" y="692696"/>
            <a:ext cx="811598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latin typeface="Times New Roman"/>
                <a:ea typeface="Times New Roman"/>
              </a:rPr>
              <a:t>Při </a:t>
            </a:r>
            <a:r>
              <a:rPr lang="cs-CZ" sz="2400">
                <a:latin typeface="Times New Roman"/>
                <a:ea typeface="Times New Roman"/>
              </a:rPr>
              <a:t>volbě rozlišení kamery </a:t>
            </a:r>
            <a:r>
              <a:rPr lang="cs-CZ" sz="2400" smtClean="0">
                <a:latin typeface="Times New Roman"/>
                <a:ea typeface="Times New Roman"/>
              </a:rPr>
              <a:t>je základní požadavek dodržení odpovídající kvality </a:t>
            </a:r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všech</a:t>
            </a:r>
            <a:r>
              <a:rPr lang="cs-CZ" sz="2400" smtClean="0">
                <a:latin typeface="Times New Roman"/>
                <a:ea typeface="Times New Roman"/>
              </a:rPr>
              <a:t> zařízení</a:t>
            </a:r>
            <a:r>
              <a:rPr lang="cs-CZ" sz="2400">
                <a:latin typeface="Times New Roman"/>
                <a:ea typeface="Times New Roman"/>
              </a:rPr>
              <a:t>. Proto by i následující zařízení v TV okruhu měla mít rozlišení odpovídající </a:t>
            </a:r>
            <a:r>
              <a:rPr lang="cs-CZ" sz="2400" smtClean="0">
                <a:latin typeface="Times New Roman"/>
                <a:ea typeface="Times New Roman"/>
              </a:rPr>
              <a:t>kameře.</a:t>
            </a:r>
            <a:endParaRPr lang="cs-CZ" sz="2400">
              <a:latin typeface="Times New Roman"/>
              <a:ea typeface="Times New Roman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067943" y="4503991"/>
            <a:ext cx="460851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smtClean="0">
                <a:latin typeface="Times New Roman"/>
                <a:ea typeface="Times New Roman"/>
              </a:rPr>
              <a:t>Velikost </a:t>
            </a:r>
            <a:r>
              <a:rPr lang="cs-CZ" sz="2400">
                <a:latin typeface="Times New Roman"/>
                <a:ea typeface="Times New Roman"/>
              </a:rPr>
              <a:t>snímacího čipu je tedy přímo úměrná rozlišení (kvalitě) obrazu.</a:t>
            </a:r>
          </a:p>
        </p:txBody>
      </p:sp>
      <p:sp>
        <p:nvSpPr>
          <p:cNvPr id="4" name="Obdélník 3"/>
          <p:cNvSpPr/>
          <p:nvPr/>
        </p:nvSpPr>
        <p:spPr>
          <a:xfrm>
            <a:off x="560468" y="2060848"/>
            <a:ext cx="81159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Snímací čip kamery </a:t>
            </a:r>
            <a:r>
              <a:rPr lang="cs-CZ" sz="2400">
                <a:latin typeface="Times New Roman"/>
                <a:ea typeface="Times New Roman"/>
              </a:rPr>
              <a:t>je polovodičový snímací prvek citlivý na světlo, používaný na snímání obrazu u většiny kamer. </a:t>
            </a:r>
          </a:p>
        </p:txBody>
      </p:sp>
      <p:sp>
        <p:nvSpPr>
          <p:cNvPr id="5" name="Obdélník 4"/>
          <p:cNvSpPr/>
          <p:nvPr/>
        </p:nvSpPr>
        <p:spPr>
          <a:xfrm>
            <a:off x="560467" y="2996952"/>
            <a:ext cx="811598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>
                <a:latin typeface="Times New Roman"/>
                <a:ea typeface="Times New Roman"/>
              </a:rPr>
              <a:t>Nejčastěji se používají formáty 1/2", 1/3", 1/4", obsahují elementy citlivé na světlo tzv. </a:t>
            </a:r>
            <a:r>
              <a:rPr lang="cs-CZ" sz="2400" smtClean="0">
                <a:latin typeface="Times New Roman"/>
                <a:ea typeface="Times New Roman"/>
              </a:rPr>
              <a:t>pixely. </a:t>
            </a:r>
            <a:endParaRPr lang="cs-CZ" sz="2400">
              <a:latin typeface="Times New Roman"/>
              <a:ea typeface="Times New Roman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468" y="3862988"/>
            <a:ext cx="3188214" cy="2482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Šipka dolů 5"/>
          <p:cNvSpPr/>
          <p:nvPr/>
        </p:nvSpPr>
        <p:spPr>
          <a:xfrm>
            <a:off x="1835696" y="2476346"/>
            <a:ext cx="216024" cy="135160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4839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539552" y="533871"/>
            <a:ext cx="8136904" cy="46166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>
              <a:contourClr>
                <a:srgbClr val="FF0000"/>
              </a:contourClr>
            </a:sp3d>
          </a:bodyPr>
          <a:lstStyle/>
          <a:p>
            <a:pPr algn="ctr"/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ZÁKLADNÍ PARAMETRY KAMER (CCTV)</a:t>
            </a:r>
            <a:endParaRPr lang="cs-CZ" sz="2400">
              <a:solidFill>
                <a:schemeClr val="bg1"/>
              </a:solidFill>
              <a:latin typeface="Times New Roman"/>
              <a:ea typeface="Times New Roman"/>
            </a:endParaRPr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1475656" y="3034525"/>
            <a:ext cx="73448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Standardní citlivost </a:t>
            </a:r>
            <a:r>
              <a:rPr lang="cs-CZ" sz="2400" smtClean="0">
                <a:latin typeface="Times New Roman"/>
                <a:ea typeface="Times New Roman"/>
              </a:rPr>
              <a:t>- Vyhovuje </a:t>
            </a:r>
            <a:r>
              <a:rPr lang="cs-CZ" sz="2400">
                <a:latin typeface="Times New Roman"/>
                <a:ea typeface="Times New Roman"/>
              </a:rPr>
              <a:t>pro běžné aplikace za denního světla nebo umělého osvětlení dostatečné </a:t>
            </a:r>
            <a:r>
              <a:rPr lang="cs-CZ" sz="2400" smtClean="0">
                <a:latin typeface="Times New Roman"/>
                <a:ea typeface="Times New Roman"/>
              </a:rPr>
              <a:t>intenzity. </a:t>
            </a:r>
            <a:endParaRPr lang="cs-CZ" sz="2400">
              <a:latin typeface="Times New Roman"/>
              <a:ea typeface="Times New Roman"/>
            </a:endParaRPr>
          </a:p>
        </p:txBody>
      </p:sp>
      <p:sp>
        <p:nvSpPr>
          <p:cNvPr id="4" name="Šipka doprava 3"/>
          <p:cNvSpPr/>
          <p:nvPr/>
        </p:nvSpPr>
        <p:spPr>
          <a:xfrm>
            <a:off x="551087" y="3306007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Šipka doprava 14"/>
          <p:cNvSpPr/>
          <p:nvPr/>
        </p:nvSpPr>
        <p:spPr>
          <a:xfrm>
            <a:off x="531032" y="5126690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1475656" y="4855208"/>
            <a:ext cx="7200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Vysoká </a:t>
            </a:r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citlivost </a:t>
            </a:r>
            <a:r>
              <a:rPr lang="cs-CZ" sz="2400" smtClean="0">
                <a:latin typeface="Times New Roman"/>
                <a:ea typeface="Times New Roman"/>
              </a:rPr>
              <a:t>- Tyto </a:t>
            </a:r>
            <a:r>
              <a:rPr lang="cs-CZ" sz="2400">
                <a:latin typeface="Times New Roman"/>
                <a:ea typeface="Times New Roman"/>
              </a:rPr>
              <a:t>kamery </a:t>
            </a:r>
            <a:r>
              <a:rPr lang="cs-CZ" sz="2400" smtClean="0">
                <a:latin typeface="Times New Roman"/>
                <a:ea typeface="Times New Roman"/>
              </a:rPr>
              <a:t>jsou určeny pro </a:t>
            </a:r>
            <a:r>
              <a:rPr lang="cs-CZ" sz="2400">
                <a:latin typeface="Times New Roman"/>
                <a:ea typeface="Times New Roman"/>
              </a:rPr>
              <a:t>snímání za šera, </a:t>
            </a:r>
            <a:r>
              <a:rPr lang="cs-CZ" sz="2400" smtClean="0">
                <a:latin typeface="Times New Roman"/>
                <a:ea typeface="Times New Roman"/>
              </a:rPr>
              <a:t>a v noci.</a:t>
            </a:r>
            <a:endParaRPr lang="cs-CZ" sz="2400">
              <a:latin typeface="Times New Roman"/>
              <a:ea typeface="Times New Roman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539552" y="1181943"/>
            <a:ext cx="81369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CITLIVOST</a:t>
            </a:r>
            <a:endParaRPr lang="cs-CZ" sz="2400">
              <a:solidFill>
                <a:srgbClr val="FF0000"/>
              </a:solidFill>
              <a:latin typeface="Times New Roman"/>
              <a:ea typeface="Times New Roman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1032" y="1643608"/>
            <a:ext cx="81369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latin typeface="Times New Roman"/>
                <a:ea typeface="Times New Roman"/>
              </a:rPr>
              <a:t>Citlivost </a:t>
            </a:r>
            <a:r>
              <a:rPr lang="cs-CZ" sz="2400">
                <a:latin typeface="Times New Roman"/>
                <a:ea typeface="Times New Roman"/>
              </a:rPr>
              <a:t>udává, za jakých minimálních světelných podmínek je čip kamery schopen snímat obraz. Udává se v Luxech při definované světelnosti objektivu.</a:t>
            </a:r>
          </a:p>
        </p:txBody>
      </p:sp>
    </p:spTree>
    <p:extLst>
      <p:ext uri="{BB962C8B-B14F-4D97-AF65-F5344CB8AC3E}">
        <p14:creationId xmlns:p14="http://schemas.microsoft.com/office/powerpoint/2010/main" val="3576288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6" grpId="0"/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76434" y="332656"/>
            <a:ext cx="8640960" cy="5974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371097" y="404664"/>
            <a:ext cx="835292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r>
              <a:rPr lang="cs-CZ" sz="2400">
                <a:latin typeface="Times New Roman" pitchFamily="18" charset="0"/>
                <a:cs typeface="Times New Roman" pitchFamily="18" charset="0"/>
              </a:rPr>
              <a:t>Tato prezentace slouží k výkladu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vlastností elektronických zařízení.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Žáci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na základě studia stanoví vlastnosti a funkce jednoduchých přístrojů a komponent pro systémy EZS.</a:t>
            </a:r>
            <a:endParaRPr lang="cs-CZ" sz="240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>
                <a:latin typeface="Times New Roman" pitchFamily="18" charset="0"/>
                <a:cs typeface="Times New Roman" pitchFamily="18" charset="0"/>
              </a:rPr>
            </a:br>
            <a:r>
              <a:rPr lang="cs-CZ" b="1" u="sng" smtClean="0">
                <a:latin typeface="Times New Roman" pitchFamily="18" charset="0"/>
                <a:cs typeface="Times New Roman" pitchFamily="18" charset="0"/>
              </a:rPr>
              <a:t>Použité </a:t>
            </a:r>
            <a:r>
              <a:rPr lang="cs-CZ" b="1" u="sng">
                <a:latin typeface="Times New Roman" pitchFamily="18" charset="0"/>
                <a:cs typeface="Times New Roman" pitchFamily="18" charset="0"/>
              </a:rPr>
              <a:t>zdroje</a:t>
            </a:r>
            <a:r>
              <a:rPr lang="cs-CZ" b="1" u="sng" smtClean="0">
                <a:latin typeface="Times New Roman" pitchFamily="18" charset="0"/>
                <a:cs typeface="Times New Roman" pitchFamily="18" charset="0"/>
              </a:rPr>
              <a:t>: 	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Výpis z norem ČSN</a:t>
            </a:r>
          </a:p>
          <a:p>
            <a:pPr algn="just"/>
            <a:r>
              <a:rPr lang="cs-CZ" smtClean="0">
                <a:latin typeface="Times New Roman" pitchFamily="18" charset="0"/>
                <a:cs typeface="Times New Roman" pitchFamily="18" charset="0"/>
              </a:rPr>
              <a:t>		Ing. Jiří Kindl-Projektování bezpečnostních systémů</a:t>
            </a:r>
          </a:p>
          <a:p>
            <a:pPr algn="just"/>
            <a:r>
              <a:rPr lang="cs-CZ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>
                <a:latin typeface="Times New Roman" pitchFamily="18" charset="0"/>
                <a:cs typeface="Times New Roman" pitchFamily="18" charset="0"/>
                <a:hlinkClick r:id="rId2"/>
              </a:rPr>
              <a:t>http://</a:t>
            </a:r>
            <a:r>
              <a:rPr lang="cs-CZ" smtClean="0">
                <a:latin typeface="Times New Roman" pitchFamily="18" charset="0"/>
                <a:cs typeface="Times New Roman" pitchFamily="18" charset="0"/>
                <a:hlinkClick r:id="rId2"/>
              </a:rPr>
              <a:t>cs.wikipedia.org/wiki/Kamerov%C3%BD_syst%C3%A9m</a:t>
            </a:r>
            <a:endParaRPr lang="cs-CZ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>
                <a:latin typeface="Times New Roman" pitchFamily="18" charset="0"/>
                <a:cs typeface="Times New Roman" pitchFamily="18" charset="0"/>
                <a:hlinkClick r:id="rId3"/>
              </a:rPr>
              <a:t>http://</a:t>
            </a:r>
            <a:r>
              <a:rPr lang="cs-CZ" smtClean="0">
                <a:latin typeface="Times New Roman" pitchFamily="18" charset="0"/>
                <a:cs typeface="Times New Roman" pitchFamily="18" charset="0"/>
                <a:hlinkClick r:id="rId3"/>
              </a:rPr>
              <a:t>sdeleni.idnes.cz/opticke-kabely</a:t>
            </a:r>
            <a:endParaRPr lang="cs-CZ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mtClean="0">
                <a:latin typeface="Times New Roman" pitchFamily="18" charset="0"/>
                <a:cs typeface="Times New Roman" pitchFamily="18" charset="0"/>
              </a:rPr>
              <a:t>		Ing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Marek Čadík, Ph.D.- Objektová bezpečnost II</a:t>
            </a:r>
          </a:p>
          <a:p>
            <a:pPr algn="just"/>
            <a:r>
              <a:rPr lang="cs-CZ" smtClean="0">
                <a:latin typeface="Times New Roman" pitchFamily="18" charset="0"/>
                <a:cs typeface="Times New Roman" pitchFamily="18" charset="0"/>
              </a:rPr>
              <a:t>	http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://www.dyxum.com/columns/photoworld/Technical_knowledge/Physics_of_noise.asp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276434" y="4995359"/>
            <a:ext cx="83529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>
                <a:latin typeface="Times New Roman" pitchFamily="18" charset="0"/>
                <a:cs typeface="Times New Roman" pitchFamily="18" charset="0"/>
              </a:rPr>
              <a:t>Autorem materiálu a všech jeho částí, není-li uvedeno jinak,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je Ing. Janyška Lubomír</a:t>
            </a:r>
            <a:endParaRPr lang="cs-CZ" sz="24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816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1943</TotalTime>
  <Words>473</Words>
  <Application>Microsoft Office PowerPoint</Application>
  <PresentationFormat>Předvádění na obrazovce (4:3)</PresentationFormat>
  <Paragraphs>49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Janes</dc:creator>
  <cp:lastModifiedBy>Janes</cp:lastModifiedBy>
  <cp:revision>187</cp:revision>
  <dcterms:created xsi:type="dcterms:W3CDTF">2013-03-27T08:46:28Z</dcterms:created>
  <dcterms:modified xsi:type="dcterms:W3CDTF">2014-10-02T10:58:42Z</dcterms:modified>
</cp:coreProperties>
</file>