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98" r:id="rId5"/>
    <p:sldId id="303" r:id="rId6"/>
    <p:sldId id="307" r:id="rId7"/>
    <p:sldId id="308" r:id="rId8"/>
    <p:sldId id="309" r:id="rId9"/>
    <p:sldId id="31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deleni.idnes.cz/opticke-kabely" TargetMode="External"/><Relationship Id="rId2" Type="http://schemas.openxmlformats.org/officeDocument/2006/relationships/hyperlink" Target="http://cs.wikipedia.org/wiki/Kamerov%C3%BD_syst%C3%A9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III/2-14-17_ELEKTRONICKÉ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PŘENOS VIDEOSIGNÁLU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46820" y="1988840"/>
            <a:ext cx="81231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Kamera vytváří </a:t>
            </a:r>
            <a:r>
              <a:rPr lang="cs-CZ" sz="2400" smtClean="0">
                <a:latin typeface="Times New Roman"/>
                <a:ea typeface="Times New Roman"/>
              </a:rPr>
              <a:t>obraz a čato je rozhodující vzdálenost </a:t>
            </a:r>
            <a:r>
              <a:rPr lang="cs-CZ" sz="2400">
                <a:latin typeface="Times New Roman"/>
                <a:ea typeface="Times New Roman"/>
              </a:rPr>
              <a:t>kamery a zařízení pro zpracování videosignálu s monitorem.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46820" y="1412776"/>
            <a:ext cx="81223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přenos videosignálu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je k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dispozici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několik variant.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6820" y="2828836"/>
            <a:ext cx="8122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současné době jsou k dispozici sběrnicové vodičové okruhy, případně </a:t>
            </a:r>
            <a:r>
              <a:rPr lang="cs-CZ" sz="2400">
                <a:latin typeface="Times New Roman"/>
                <a:ea typeface="Times New Roman"/>
              </a:rPr>
              <a:t>bezdrátový přenos videosignálu či přenos po optických vláknech.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68752" y="3099156"/>
            <a:ext cx="1512169" cy="3756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30441" y="2887239"/>
            <a:ext cx="1512169" cy="417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DRUH PŘENOSU ODPOVÍDÁ TĚMTO PODMÍNKÁM: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31640" y="1357317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Standardní počet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kamer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44413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39552" y="219005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39552" y="303760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9552" y="376029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40818" y="2103239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Vzdálenosti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jednotlivých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bloků videosystému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340818" y="2943758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Cena versus nároky-ekonomické porovnání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340818" y="3673479"/>
            <a:ext cx="73204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Druh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 vliv prostředí, do kterého je systém určen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539552" y="47251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331640" y="4638327"/>
            <a:ext cx="4709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Požadované doplňující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komponenty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9307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Přenos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 koaxiálním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vedení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Videosignál </a:t>
            </a:r>
            <a:r>
              <a:rPr lang="cs-CZ" sz="2400">
                <a:latin typeface="Times New Roman"/>
                <a:ea typeface="Times New Roman"/>
              </a:rPr>
              <a:t>z kamer je </a:t>
            </a:r>
            <a:r>
              <a:rPr lang="cs-CZ" sz="2400" smtClean="0">
                <a:latin typeface="Times New Roman"/>
                <a:ea typeface="Times New Roman"/>
              </a:rPr>
              <a:t>přenášen za </a:t>
            </a:r>
            <a:r>
              <a:rPr lang="cs-CZ" sz="2400">
                <a:latin typeface="Times New Roman"/>
                <a:ea typeface="Times New Roman"/>
              </a:rPr>
              <a:t>použití koaxiálního 75</a:t>
            </a:r>
            <a:r>
              <a:rPr lang="el-GR" sz="2400">
                <a:latin typeface="Times New Roman"/>
                <a:ea typeface="Times New Roman"/>
              </a:rPr>
              <a:t>Ω </a:t>
            </a:r>
            <a:r>
              <a:rPr lang="cs-CZ" sz="2400" smtClean="0">
                <a:latin typeface="Times New Roman"/>
                <a:ea typeface="Times New Roman"/>
              </a:rPr>
              <a:t>kabelu.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7320" y="349261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748" y="2324795"/>
            <a:ext cx="3735636" cy="2640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20072" y="1922957"/>
            <a:ext cx="34563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Délka vedení je zde však </a:t>
            </a:r>
            <a:r>
              <a:rPr lang="cs-CZ" sz="2400" smtClean="0">
                <a:latin typeface="Times New Roman"/>
                <a:ea typeface="Times New Roman"/>
              </a:rPr>
              <a:t>omezena vlivem ztrát ve vedení a tedy úbytkem napětí v signálu.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8180" y="3645024"/>
            <a:ext cx="34563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Parametry </a:t>
            </a:r>
            <a:r>
              <a:rPr lang="cs-CZ" sz="2400">
                <a:latin typeface="Times New Roman"/>
                <a:ea typeface="Times New Roman"/>
              </a:rPr>
              <a:t>použitého </a:t>
            </a:r>
            <a:r>
              <a:rPr lang="cs-CZ" sz="2400" smtClean="0">
                <a:latin typeface="Times New Roman"/>
                <a:ea typeface="Times New Roman"/>
              </a:rPr>
              <a:t>kabelu jsou rozhodující pro stanovení nutnosti použití zesilovačů.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5266074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Proto pro delší trasy je nutno použít opakovací zesilovače signálu (repeatry).</a:t>
            </a:r>
          </a:p>
        </p:txBody>
      </p:sp>
    </p:spTree>
    <p:extLst>
      <p:ext uri="{BB962C8B-B14F-4D97-AF65-F5344CB8AC3E}">
        <p14:creationId xmlns:p14="http://schemas.microsoft.com/office/powerpoint/2010/main" val="4280531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Přenos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symetrickém vedení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Videosignál </a:t>
            </a:r>
            <a:r>
              <a:rPr lang="cs-CZ" sz="2400">
                <a:latin typeface="Times New Roman"/>
                <a:ea typeface="Times New Roman"/>
              </a:rPr>
              <a:t>z kamer je </a:t>
            </a:r>
            <a:r>
              <a:rPr lang="cs-CZ" sz="2400" smtClean="0">
                <a:latin typeface="Times New Roman"/>
                <a:ea typeface="Times New Roman"/>
              </a:rPr>
              <a:t>přenášen za </a:t>
            </a:r>
            <a:r>
              <a:rPr lang="cs-CZ" sz="2400">
                <a:latin typeface="Times New Roman"/>
                <a:ea typeface="Times New Roman"/>
              </a:rPr>
              <a:t>použití </a:t>
            </a:r>
            <a:r>
              <a:rPr lang="cs-CZ" sz="2400" smtClean="0">
                <a:latin typeface="Times New Roman"/>
                <a:ea typeface="Times New Roman"/>
              </a:rPr>
              <a:t>kroucené dvojlinky-UTP kabelu.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7320" y="349261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220072" y="1922957"/>
            <a:ext cx="34563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Základním druhem </a:t>
            </a:r>
            <a:r>
              <a:rPr lang="cs-CZ" sz="2400">
                <a:latin typeface="Times New Roman"/>
                <a:ea typeface="Times New Roman"/>
              </a:rPr>
              <a:t>UTP kabelu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standardní twistový </a:t>
            </a:r>
            <a:r>
              <a:rPr lang="cs-CZ" sz="2400" smtClean="0">
                <a:latin typeface="Times New Roman"/>
                <a:ea typeface="Times New Roman"/>
              </a:rPr>
              <a:t>pár.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8180" y="3645024"/>
            <a:ext cx="34563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Umožňuje přenášet </a:t>
            </a:r>
            <a:r>
              <a:rPr lang="cs-CZ" sz="2400">
                <a:latin typeface="Times New Roman"/>
                <a:ea typeface="Times New Roman"/>
              </a:rPr>
              <a:t>videosignál ze 4 kamer po jednom </a:t>
            </a:r>
            <a:r>
              <a:rPr lang="cs-CZ" sz="2400" smtClean="0">
                <a:latin typeface="Times New Roman"/>
                <a:ea typeface="Times New Roman"/>
              </a:rPr>
              <a:t>kabelu.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5266074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Vprincipu je tato varianta odolnější proti poruchám a tedy signál lze přenášet na větší vzdálenosti.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619" y="2184984"/>
            <a:ext cx="3729106" cy="282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36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54868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Dalším </a:t>
            </a:r>
            <a:r>
              <a:rPr lang="cs-CZ" sz="2400">
                <a:latin typeface="Times New Roman"/>
                <a:ea typeface="Times New Roman"/>
              </a:rPr>
              <a:t>typem UTP kabelu je twistový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pár kombinovaný se zvukem a napájením.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4998" y="170080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To znamená , že v jednom kabelu lze vést současně videosignál, napájení a případně zvuk.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269033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Zdroje tedy </a:t>
            </a:r>
            <a:r>
              <a:rPr lang="cs-CZ" sz="2400" smtClean="0">
                <a:latin typeface="Times New Roman"/>
                <a:ea typeface="Times New Roman"/>
              </a:rPr>
              <a:t>nemusí být </a:t>
            </a:r>
            <a:r>
              <a:rPr lang="cs-CZ" sz="2400">
                <a:latin typeface="Times New Roman"/>
                <a:ea typeface="Times New Roman"/>
              </a:rPr>
              <a:t>umístěny u </a:t>
            </a:r>
            <a:r>
              <a:rPr lang="cs-CZ" sz="2400" smtClean="0">
                <a:latin typeface="Times New Roman"/>
                <a:ea typeface="Times New Roman"/>
              </a:rPr>
              <a:t>kamery. Tato varianta se </a:t>
            </a:r>
            <a:r>
              <a:rPr lang="cs-CZ" sz="2400">
                <a:latin typeface="Times New Roman"/>
                <a:ea typeface="Times New Roman"/>
              </a:rPr>
              <a:t>používá zejména tam, kde není možné napájet kameru v místě její </a:t>
            </a:r>
            <a:r>
              <a:rPr lang="cs-CZ" sz="2400" smtClean="0">
                <a:latin typeface="Times New Roman"/>
                <a:ea typeface="Times New Roman"/>
              </a:rPr>
              <a:t>montáže.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0026" y="4001554"/>
            <a:ext cx="81464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Rovněž lze kombinovat </a:t>
            </a:r>
            <a:r>
              <a:rPr lang="cs-CZ" sz="2400" smtClean="0">
                <a:latin typeface="Times New Roman"/>
                <a:ea typeface="Times New Roman"/>
              </a:rPr>
              <a:t>případ, </a:t>
            </a:r>
            <a:r>
              <a:rPr lang="cs-CZ" sz="2400">
                <a:latin typeface="Times New Roman"/>
                <a:ea typeface="Times New Roman"/>
              </a:rPr>
              <a:t>kdy kamera není vybavena symetrickým vstupem</a:t>
            </a:r>
            <a:r>
              <a:rPr lang="cs-CZ" sz="2400" smtClean="0">
                <a:latin typeface="Times New Roman"/>
                <a:ea typeface="Times New Roman"/>
              </a:rPr>
              <a:t>. Použije </a:t>
            </a:r>
            <a:r>
              <a:rPr lang="cs-CZ" sz="2400">
                <a:latin typeface="Times New Roman"/>
                <a:ea typeface="Times New Roman"/>
              </a:rPr>
              <a:t>se konvertor, který převede vstup nesymetrický 75</a:t>
            </a:r>
            <a:r>
              <a:rPr lang="el-GR" sz="2400">
                <a:latin typeface="Times New Roman"/>
                <a:ea typeface="Times New Roman"/>
              </a:rPr>
              <a:t>Ω </a:t>
            </a:r>
            <a:r>
              <a:rPr lang="cs-CZ" sz="2400">
                <a:latin typeface="Times New Roman"/>
                <a:ea typeface="Times New Roman"/>
              </a:rPr>
              <a:t>na vstup symetrický, a naopak symetrický vstup na nesymetrický výstup 75</a:t>
            </a:r>
            <a:r>
              <a:rPr lang="el-GR" sz="2400">
                <a:latin typeface="Times New Roman"/>
                <a:ea typeface="Times New Roman"/>
              </a:rPr>
              <a:t>Ω.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1999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Bezdrátový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přenos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videosignálu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používá, </a:t>
            </a:r>
            <a:r>
              <a:rPr lang="cs-CZ" sz="2400">
                <a:latin typeface="Times New Roman"/>
                <a:ea typeface="Times New Roman"/>
              </a:rPr>
              <a:t>kdy nelze provést kabelové rozvody </a:t>
            </a:r>
            <a:r>
              <a:rPr lang="cs-CZ" sz="2400" smtClean="0">
                <a:latin typeface="Times New Roman"/>
                <a:ea typeface="Times New Roman"/>
              </a:rPr>
              <a:t>videosignálu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7850" y="331861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35910" y="2637155"/>
            <a:ext cx="29523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Důležitou podmínkou </a:t>
            </a:r>
            <a:r>
              <a:rPr lang="cs-CZ" sz="2400">
                <a:latin typeface="Times New Roman"/>
                <a:ea typeface="Times New Roman"/>
              </a:rPr>
              <a:t>pro spolehlivou funkci je přímá viditelnost mezi vysílací a přijímací anténou.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5266074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Bezdrátové přenosové </a:t>
            </a:r>
            <a:r>
              <a:rPr lang="cs-CZ" sz="2400"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latin typeface="Times New Roman"/>
                <a:ea typeface="Times New Roman"/>
              </a:rPr>
              <a:t>umožňuje </a:t>
            </a:r>
            <a:r>
              <a:rPr lang="cs-CZ" sz="2400">
                <a:latin typeface="Times New Roman"/>
                <a:ea typeface="Times New Roman"/>
              </a:rPr>
              <a:t>přenos na vzdálenost až 2000m při přímé </a:t>
            </a:r>
            <a:r>
              <a:rPr lang="cs-CZ" sz="2400" smtClean="0">
                <a:latin typeface="Times New Roman"/>
                <a:ea typeface="Times New Roman"/>
              </a:rPr>
              <a:t>viditelnosti.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748" y="2079916"/>
            <a:ext cx="4414380" cy="3023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314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>
                <a:solidFill>
                  <a:srgbClr val="FF0000"/>
                </a:solidFill>
                <a:latin typeface="Times New Roman"/>
                <a:ea typeface="Times New Roman"/>
              </a:rPr>
              <a:t>Přenos videosignálu po IP </a:t>
            </a:r>
            <a:r>
              <a:rPr lang="pt-BR" sz="2400" smtClean="0">
                <a:solidFill>
                  <a:srgbClr val="FF0000"/>
                </a:solidFill>
                <a:latin typeface="Times New Roman"/>
                <a:ea typeface="Times New Roman"/>
              </a:rPr>
              <a:t>síti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Jedná se </a:t>
            </a:r>
            <a:r>
              <a:rPr lang="cs-CZ" sz="2400">
                <a:latin typeface="Times New Roman"/>
                <a:ea typeface="Times New Roman"/>
              </a:rPr>
              <a:t>v současné </a:t>
            </a:r>
            <a:r>
              <a:rPr lang="cs-CZ" sz="2400" smtClean="0">
                <a:latin typeface="Times New Roman"/>
                <a:ea typeface="Times New Roman"/>
              </a:rPr>
              <a:t>o nový pohled a možnosti systémů </a:t>
            </a:r>
            <a:r>
              <a:rPr lang="cs-CZ" sz="2400">
                <a:latin typeface="Times New Roman"/>
                <a:ea typeface="Times New Roman"/>
              </a:rPr>
              <a:t>průmyslové televize CCTV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9552" y="290863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09748" y="2637155"/>
            <a:ext cx="73784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Tato technologie digitalizuje videosignály 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přenáší </a:t>
            </a:r>
            <a:r>
              <a:rPr lang="cs-CZ" sz="2400">
                <a:latin typeface="Times New Roman"/>
                <a:ea typeface="Times New Roman"/>
              </a:rPr>
              <a:t>přes sítě používající protokol IP (Internet Protocol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747" y="3669754"/>
            <a:ext cx="3609909" cy="2675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2080" y="3654499"/>
            <a:ext cx="339615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připojení kamery a  záznamového  </a:t>
            </a:r>
            <a:r>
              <a:rPr lang="cs-CZ" sz="2400"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latin typeface="Times New Roman"/>
                <a:ea typeface="Times New Roman"/>
              </a:rPr>
              <a:t>k</a:t>
            </a:r>
            <a:r>
              <a:rPr lang="cs-CZ" sz="2400">
                <a:latin typeface="Times New Roman"/>
                <a:ea typeface="Times New Roman"/>
              </a:rPr>
              <a:t> monitoru svého </a:t>
            </a:r>
            <a:r>
              <a:rPr lang="cs-CZ" sz="2400" smtClean="0">
                <a:latin typeface="Times New Roman"/>
                <a:ea typeface="Times New Roman"/>
              </a:rPr>
              <a:t>PC je </a:t>
            </a:r>
            <a:r>
              <a:rPr lang="cs-CZ" sz="2400">
                <a:latin typeface="Times New Roman"/>
                <a:ea typeface="Times New Roman"/>
              </a:rPr>
              <a:t>nutné vložit mezi kameru a monitor převodník </a:t>
            </a:r>
            <a:r>
              <a:rPr lang="cs-CZ" sz="2400" smtClean="0">
                <a:latin typeface="Times New Roman"/>
                <a:ea typeface="Times New Roman"/>
              </a:rPr>
              <a:t>signálu.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39552" y="466464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98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cs.wikipedia.org/wiki/Kamerov%C3%BD_syst%C3%A9m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3"/>
              </a:rPr>
              <a:t>sdeleni.idnes.cz/opticke-kabely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Marek Čadík, Ph.D.- Objektová bezpečnost II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://www.dyxum.com/columns/photoworld/Technical_knowledge/Physics_of_noise.asp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2074</TotalTime>
  <Words>454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198</cp:revision>
  <dcterms:created xsi:type="dcterms:W3CDTF">2013-03-27T08:46:28Z</dcterms:created>
  <dcterms:modified xsi:type="dcterms:W3CDTF">2014-10-02T10:58:58Z</dcterms:modified>
</cp:coreProperties>
</file>